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0"/>
  </p:notesMasterIdLst>
  <p:sldIdLst>
    <p:sldId id="256" r:id="rId2"/>
    <p:sldId id="257" r:id="rId3"/>
    <p:sldId id="258" r:id="rId4"/>
    <p:sldId id="259" r:id="rId5"/>
    <p:sldId id="260" r:id="rId6"/>
    <p:sldId id="261" r:id="rId7"/>
    <p:sldId id="262" r:id="rId8"/>
    <p:sldId id="263" r:id="rId9"/>
    <p:sldId id="264" r:id="rId10"/>
    <p:sldId id="265" r:id="rId11"/>
    <p:sldId id="266" r:id="rId12"/>
    <p:sldId id="349" r:id="rId13"/>
    <p:sldId id="350" r:id="rId14"/>
    <p:sldId id="351" r:id="rId15"/>
    <p:sldId id="352" r:id="rId16"/>
    <p:sldId id="267" r:id="rId17"/>
    <p:sldId id="353" r:id="rId18"/>
    <p:sldId id="268" r:id="rId19"/>
    <p:sldId id="354" r:id="rId20"/>
    <p:sldId id="269" r:id="rId21"/>
    <p:sldId id="355" r:id="rId22"/>
    <p:sldId id="356" r:id="rId23"/>
    <p:sldId id="357" r:id="rId24"/>
    <p:sldId id="358" r:id="rId25"/>
    <p:sldId id="270" r:id="rId26"/>
    <p:sldId id="359" r:id="rId27"/>
    <p:sldId id="360" r:id="rId28"/>
    <p:sldId id="361" r:id="rId29"/>
    <p:sldId id="362" r:id="rId30"/>
    <p:sldId id="271" r:id="rId31"/>
    <p:sldId id="363" r:id="rId32"/>
    <p:sldId id="364" r:id="rId33"/>
    <p:sldId id="365" r:id="rId34"/>
    <p:sldId id="366" r:id="rId35"/>
    <p:sldId id="367" r:id="rId36"/>
    <p:sldId id="368" r:id="rId37"/>
    <p:sldId id="369" r:id="rId38"/>
    <p:sldId id="370" r:id="rId39"/>
    <p:sldId id="371" r:id="rId40"/>
    <p:sldId id="372" r:id="rId41"/>
    <p:sldId id="373" r:id="rId42"/>
    <p:sldId id="374" r:id="rId43"/>
    <p:sldId id="375" r:id="rId44"/>
    <p:sldId id="377" r:id="rId45"/>
    <p:sldId id="378" r:id="rId46"/>
    <p:sldId id="379" r:id="rId47"/>
    <p:sldId id="380" r:id="rId48"/>
    <p:sldId id="391" r:id="rId49"/>
    <p:sldId id="392" r:id="rId50"/>
    <p:sldId id="381" r:id="rId51"/>
    <p:sldId id="382" r:id="rId52"/>
    <p:sldId id="383" r:id="rId53"/>
    <p:sldId id="384" r:id="rId54"/>
    <p:sldId id="385" r:id="rId55"/>
    <p:sldId id="386" r:id="rId56"/>
    <p:sldId id="387" r:id="rId57"/>
    <p:sldId id="388" r:id="rId58"/>
    <p:sldId id="389" r:id="rId59"/>
    <p:sldId id="390" r:id="rId60"/>
    <p:sldId id="393" r:id="rId61"/>
    <p:sldId id="394" r:id="rId62"/>
    <p:sldId id="395" r:id="rId63"/>
    <p:sldId id="398" r:id="rId64"/>
    <p:sldId id="400"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419" r:id="rId82"/>
    <p:sldId id="420" r:id="rId83"/>
    <p:sldId id="421" r:id="rId84"/>
    <p:sldId id="422" r:id="rId85"/>
    <p:sldId id="401" r:id="rId86"/>
    <p:sldId id="402" r:id="rId87"/>
    <p:sldId id="273" r:id="rId88"/>
    <p:sldId id="376"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287" r:id="rId103"/>
    <p:sldId id="288" r:id="rId104"/>
    <p:sldId id="289" r:id="rId105"/>
    <p:sldId id="290" r:id="rId106"/>
    <p:sldId id="291" r:id="rId107"/>
    <p:sldId id="399" r:id="rId108"/>
    <p:sldId id="292" r:id="rId109"/>
    <p:sldId id="293" r:id="rId110"/>
    <p:sldId id="294" r:id="rId111"/>
    <p:sldId id="295" r:id="rId112"/>
    <p:sldId id="296" r:id="rId113"/>
    <p:sldId id="297" r:id="rId114"/>
    <p:sldId id="298" r:id="rId115"/>
    <p:sldId id="299" r:id="rId116"/>
    <p:sldId id="300" r:id="rId117"/>
    <p:sldId id="301" r:id="rId118"/>
    <p:sldId id="302" r:id="rId119"/>
    <p:sldId id="303" r:id="rId120"/>
    <p:sldId id="304" r:id="rId121"/>
    <p:sldId id="305" r:id="rId122"/>
    <p:sldId id="306" r:id="rId123"/>
    <p:sldId id="307" r:id="rId124"/>
    <p:sldId id="308" r:id="rId125"/>
    <p:sldId id="309" r:id="rId126"/>
    <p:sldId id="310" r:id="rId127"/>
    <p:sldId id="311" r:id="rId128"/>
    <p:sldId id="312" r:id="rId129"/>
    <p:sldId id="313" r:id="rId130"/>
    <p:sldId id="314" r:id="rId131"/>
    <p:sldId id="315" r:id="rId132"/>
    <p:sldId id="316" r:id="rId133"/>
    <p:sldId id="317" r:id="rId134"/>
    <p:sldId id="318" r:id="rId135"/>
    <p:sldId id="319" r:id="rId136"/>
    <p:sldId id="320" r:id="rId137"/>
    <p:sldId id="321" r:id="rId138"/>
    <p:sldId id="322" r:id="rId139"/>
    <p:sldId id="323" r:id="rId140"/>
    <p:sldId id="324" r:id="rId141"/>
    <p:sldId id="325" r:id="rId142"/>
    <p:sldId id="326" r:id="rId143"/>
    <p:sldId id="327" r:id="rId144"/>
    <p:sldId id="328" r:id="rId145"/>
    <p:sldId id="329" r:id="rId146"/>
    <p:sldId id="330" r:id="rId147"/>
    <p:sldId id="331" r:id="rId148"/>
    <p:sldId id="332" r:id="rId149"/>
    <p:sldId id="423" r:id="rId150"/>
    <p:sldId id="424" r:id="rId151"/>
    <p:sldId id="425" r:id="rId152"/>
    <p:sldId id="426" r:id="rId153"/>
    <p:sldId id="333" r:id="rId154"/>
    <p:sldId id="334" r:id="rId155"/>
    <p:sldId id="335" r:id="rId156"/>
    <p:sldId id="336" r:id="rId157"/>
    <p:sldId id="337" r:id="rId158"/>
    <p:sldId id="338" r:id="rId159"/>
    <p:sldId id="339" r:id="rId160"/>
    <p:sldId id="340" r:id="rId161"/>
    <p:sldId id="341" r:id="rId162"/>
    <p:sldId id="342" r:id="rId163"/>
    <p:sldId id="343" r:id="rId164"/>
    <p:sldId id="344" r:id="rId165"/>
    <p:sldId id="345" r:id="rId166"/>
    <p:sldId id="346" r:id="rId167"/>
    <p:sldId id="347" r:id="rId168"/>
    <p:sldId id="348" r:id="rId1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80364" autoAdjust="0"/>
  </p:normalViewPr>
  <p:slideViewPr>
    <p:cSldViewPr snapToGrid="0">
      <p:cViewPr varScale="1">
        <p:scale>
          <a:sx n="97" d="100"/>
          <a:sy n="97" d="100"/>
        </p:scale>
        <p:origin x="60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64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Wireless"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en.wikipedia.org/wiki/Metropolitan_area_networ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geeksforgeeks.org/computer-networks/design-issues-in-data-link-lay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geeksforgeeks.org/computer-networks/stop-and-wait-ar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computer-networks/sliding-window-protocol-set-2-receiver-side/" TargetMode="External"/><Relationship Id="rId2" Type="http://schemas.openxmlformats.org/officeDocument/2006/relationships/hyperlink" Target="https://www.geeksforgeeks.org/computer-networks/sliding-window-protocol-set-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eeksforgeeks.org/computer-networks/sliding-window-protocol-set-3-selective-repea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dsa/modulo-2-binary-division/" TargetMode="External"/><Relationship Id="rId2" Type="http://schemas.openxmlformats.org/officeDocument/2006/relationships/hyperlink" Target="https://www.geeksforgeeks.org/computer-networks/error-detection-in-computer-networks/" TargetMode="External"/><Relationship Id="rId1" Type="http://schemas.openxmlformats.org/officeDocument/2006/relationships/slideLayout" Target="../slideLayouts/slideLayout2.xml"/><Relationship Id="rId5" Type="http://schemas.openxmlformats.org/officeDocument/2006/relationships/hyperlink" Target="https://www.geeksforgeeks.org/computer-networks/hamming-code-in-computer-network/" TargetMode="External"/><Relationship Id="rId4" Type="http://schemas.openxmlformats.org/officeDocument/2006/relationships/hyperlink" Target="https://www.geeksforgeeks.org/python/cyclic-redundancy-check-pyth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google.com/search?safe=active&amp;cs=0&amp;sca_esv=618282510bff2174&amp;q=redundant+bits&amp;sa=X&amp;ved=2ahUKEwjuwbHVoOaOAxWf-jgGHe-NCMIQxccNegQIAhAB&amp;mstk=AUtExfAiX1OhLwlo8EuAe-UbSlqEuZaIXop9v84IvpAv23eFkwG8IX78Zjp1C69VoBc21eShssr6QPZSUUgcgy23rw1J7JUXf6DafD32m_2U1WBhvdlbXioTdYMdLYHGqF37j9w&amp;csui=3"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google.com/search?safe=active&amp;cs=0&amp;sca_esv=618282510bff2174&amp;q=encoding+scheme&amp;sa=X&amp;ved=2ahUKEwjuwbHVoOaOAxWf-jgGHe-NCMIQxccNegQIERAB&amp;mstk=AUtExfAiX1OhLwlo8EuAe-UbSlqEuZaIXop9v84IvpAv23eFkwG8IX78Zjp1C69VoBc21eShssr6QPZSUUgcgy23rw1J7JUXf6DafD32m_2U1WBhvdlbXioTdYMdLYHGqF37j9w&amp;csui=3"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geeksforgeeks.org/digital-logic/ones-compleme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www.geeksforgeeks.org/maths/binary-divisio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geeksforgeeks.org/maths/binary-number-syste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45401" y="200950"/>
            <a:ext cx="7707000" cy="58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 sz="3250" dirty="0">
                <a:solidFill>
                  <a:srgbClr val="CC0000"/>
                </a:solidFill>
              </a:rPr>
              <a:t>Unit 2 Data Link Layer</a:t>
            </a:r>
            <a:endParaRPr sz="3250" dirty="0">
              <a:solidFill>
                <a:srgbClr val="CC0000"/>
              </a:solidFill>
            </a:endParaRPr>
          </a:p>
        </p:txBody>
      </p:sp>
      <p:sp>
        <p:nvSpPr>
          <p:cNvPr id="55" name="Google Shape;55;p13"/>
          <p:cNvSpPr txBox="1">
            <a:spLocks noGrp="1"/>
          </p:cNvSpPr>
          <p:nvPr>
            <p:ph type="subTitle" idx="1"/>
          </p:nvPr>
        </p:nvSpPr>
        <p:spPr>
          <a:xfrm>
            <a:off x="184925" y="782050"/>
            <a:ext cx="8662500" cy="4161900"/>
          </a:xfrm>
          <a:prstGeom prst="rect">
            <a:avLst/>
          </a:prstGeom>
          <a:noFill/>
          <a:ln>
            <a:noFill/>
          </a:ln>
        </p:spPr>
        <p:txBody>
          <a:bodyPr spcFirstLastPara="1" wrap="square" lIns="91425" tIns="91425" rIns="91425" bIns="91425" anchor="t" anchorCtr="0">
            <a:normAutofit/>
          </a:bodyPr>
          <a:lstStyle/>
          <a:p>
            <a:pPr marL="457200" lvl="0" indent="-336550" algn="l" rtl="0">
              <a:lnSpc>
                <a:spcPct val="8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Data Link Layer is second layer of OSI Layered Model.</a:t>
            </a:r>
            <a:endParaRPr sz="1700">
              <a:solidFill>
                <a:schemeClr val="dk1"/>
              </a:solidFill>
              <a:latin typeface="Times New Roman"/>
              <a:ea typeface="Times New Roman"/>
              <a:cs typeface="Times New Roman"/>
              <a:sym typeface="Times New Roman"/>
            </a:endParaRPr>
          </a:p>
          <a:p>
            <a:pPr marL="457200" lvl="0" indent="-336550" algn="l" rtl="0">
              <a:lnSpc>
                <a:spcPct val="8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Data link layer hides the details of underlying hardware and represents itself to upper layer as the medium to communicate.</a:t>
            </a:r>
            <a:endParaRPr sz="1700">
              <a:solidFill>
                <a:schemeClr val="dk1"/>
              </a:solidFill>
              <a:latin typeface="Times New Roman"/>
              <a:ea typeface="Times New Roman"/>
              <a:cs typeface="Times New Roman"/>
              <a:sym typeface="Times New Roman"/>
            </a:endParaRPr>
          </a:p>
          <a:p>
            <a:pPr marL="457200" lvl="0" indent="-336550" algn="l" rtl="0">
              <a:lnSpc>
                <a:spcPct val="8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Data link layer is responsible for converting data stream to signals bit by bit and to send that over the underlying hardware. At the receiving end, Data link layer picks up data from hardware which are in the form of electrical signals, assembles them in a recognizable frame format, and hands over to upper layer.</a:t>
            </a:r>
            <a:endParaRPr sz="1700">
              <a:solidFill>
                <a:schemeClr val="dk1"/>
              </a:solidFill>
              <a:latin typeface="Times New Roman"/>
              <a:ea typeface="Times New Roman"/>
              <a:cs typeface="Times New Roman"/>
              <a:sym typeface="Times New Roman"/>
            </a:endParaRPr>
          </a:p>
          <a:p>
            <a:pPr marL="457200" lvl="0" indent="0" algn="l" rtl="0">
              <a:lnSpc>
                <a:spcPct val="80000"/>
              </a:lnSpc>
              <a:spcBef>
                <a:spcPts val="0"/>
              </a:spcBef>
              <a:spcAft>
                <a:spcPts val="0"/>
              </a:spcAft>
              <a:buSzPts val="2800"/>
              <a:buNone/>
            </a:pPr>
            <a:endParaRPr sz="1700">
              <a:solidFill>
                <a:schemeClr val="dk1"/>
              </a:solidFill>
              <a:latin typeface="Times New Roman"/>
              <a:ea typeface="Times New Roman"/>
              <a:cs typeface="Times New Roman"/>
              <a:sym typeface="Times New Roman"/>
            </a:endParaRPr>
          </a:p>
          <a:p>
            <a:pPr marL="0" lvl="0" indent="0" algn="l" rtl="0">
              <a:lnSpc>
                <a:spcPct val="80000"/>
              </a:lnSpc>
              <a:spcBef>
                <a:spcPts val="0"/>
              </a:spcBef>
              <a:spcAft>
                <a:spcPts val="0"/>
              </a:spcAft>
              <a:buSzPts val="2800"/>
              <a:buNone/>
            </a:pPr>
            <a:r>
              <a:rPr lang="en" sz="1700" b="1">
                <a:solidFill>
                  <a:schemeClr val="dk1"/>
                </a:solidFill>
                <a:latin typeface="Times New Roman"/>
                <a:ea typeface="Times New Roman"/>
                <a:cs typeface="Times New Roman"/>
                <a:sym typeface="Times New Roman"/>
              </a:rPr>
              <a:t>Data link layer has two sub-layers:</a:t>
            </a:r>
            <a:endParaRPr sz="1700" b="1">
              <a:solidFill>
                <a:schemeClr val="dk1"/>
              </a:solidFill>
              <a:latin typeface="Times New Roman"/>
              <a:ea typeface="Times New Roman"/>
              <a:cs typeface="Times New Roman"/>
              <a:sym typeface="Times New Roman"/>
            </a:endParaRPr>
          </a:p>
          <a:p>
            <a:pPr marL="457200" lvl="0" indent="-336550" algn="l" rtl="0">
              <a:lnSpc>
                <a:spcPct val="8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Logical Link Control: It deals with protocols, flow-control, and error control.</a:t>
            </a:r>
            <a:endParaRPr sz="1700">
              <a:solidFill>
                <a:schemeClr val="dk1"/>
              </a:solidFill>
              <a:latin typeface="Times New Roman"/>
              <a:ea typeface="Times New Roman"/>
              <a:cs typeface="Times New Roman"/>
              <a:sym typeface="Times New Roman"/>
            </a:endParaRPr>
          </a:p>
          <a:p>
            <a:pPr marL="457200" lvl="0" indent="-336550" algn="l" rtl="0">
              <a:lnSpc>
                <a:spcPct val="8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Media Access Control: It deals with actual control of media.</a:t>
            </a:r>
            <a:endParaRPr sz="17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265150" y="220575"/>
            <a:ext cx="8567100" cy="4348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
                <a:solidFill>
                  <a:schemeClr val="dk1"/>
                </a:solidFill>
              </a:rPr>
              <a:t>Transmission of the data link layer starts with breaking up the bit stream</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into discrete frames</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Computation of a checksum for each frame, and</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Include the checksum into the frame before it is transmitted.</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Receiver computes its checksum error for a receiving frame and if it is different from the checksum that is being transmitted will have to deal with the error.</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Framing Methods :</a:t>
            </a:r>
            <a:endParaRPr>
              <a:solidFill>
                <a:schemeClr val="dk1"/>
              </a:solidFill>
            </a:endParaRPr>
          </a:p>
          <a:p>
            <a:pPr marL="457200" lvl="0" indent="-342900" algn="l" rtl="0">
              <a:lnSpc>
                <a:spcPct val="115000"/>
              </a:lnSpc>
              <a:spcBef>
                <a:spcPts val="1200"/>
              </a:spcBef>
              <a:spcAft>
                <a:spcPts val="0"/>
              </a:spcAft>
              <a:buClr>
                <a:schemeClr val="dk1"/>
              </a:buClr>
              <a:buSzPts val="1800"/>
              <a:buAutoNum type="arabicPeriod"/>
            </a:pPr>
            <a:r>
              <a:rPr lang="en">
                <a:solidFill>
                  <a:schemeClr val="dk1"/>
                </a:solidFill>
              </a:rPr>
              <a:t>Byte count.</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Flag bytes with byte stuffing.</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Flag bits with bit stuffing.</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Physical layer coding violations.</a:t>
            </a:r>
            <a:endParaRPr>
              <a:solidFill>
                <a:schemeClr val="dk1"/>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b="1"/>
              <a:t>Checksum</a:t>
            </a:r>
            <a:endParaRPr sz="1820" b="1"/>
          </a:p>
        </p:txBody>
      </p:sp>
      <p:sp>
        <p:nvSpPr>
          <p:cNvPr id="239" name="Google Shape;239;p42"/>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300" b="1">
                <a:solidFill>
                  <a:schemeClr val="dk1"/>
                </a:solidFill>
                <a:latin typeface="Times New Roman"/>
                <a:ea typeface="Times New Roman"/>
                <a:cs typeface="Times New Roman"/>
                <a:sym typeface="Times New Roman"/>
              </a:rPr>
              <a:t>The sender follows these steps:</a:t>
            </a:r>
            <a:endParaRPr sz="1300" b="1">
              <a:solidFill>
                <a:schemeClr val="dk1"/>
              </a:solidFill>
              <a:latin typeface="Times New Roman"/>
              <a:ea typeface="Times New Roman"/>
              <a:cs typeface="Times New Roman"/>
              <a:sym typeface="Times New Roman"/>
            </a:endParaRPr>
          </a:p>
          <a:p>
            <a:pPr marL="457200" lvl="0" indent="-311150" algn="l" rtl="0">
              <a:lnSpc>
                <a:spcPct val="115000"/>
              </a:lnSpc>
              <a:spcBef>
                <a:spcPts val="12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The unit is divided into k sections, each of n bits.</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All sections are added using one’s complement to get the sum.</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The sum is complemented and becomes the checksum.</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The checksum is sent with the data.</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The receiver follows these steps:</a:t>
            </a:r>
            <a:endParaRPr sz="1300" b="1">
              <a:solidFill>
                <a:schemeClr val="dk1"/>
              </a:solidFill>
              <a:latin typeface="Times New Roman"/>
              <a:ea typeface="Times New Roman"/>
              <a:cs typeface="Times New Roman"/>
              <a:sym typeface="Times New Roman"/>
            </a:endParaRPr>
          </a:p>
          <a:p>
            <a:pPr marL="457200" lvl="0" indent="-311150" algn="l" rtl="0">
              <a:lnSpc>
                <a:spcPct val="115000"/>
              </a:lnSpc>
              <a:spcBef>
                <a:spcPts val="12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The unit is divided into k sections, each of n bits.</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All sections are added using one’s complement to get the sum.</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The sum is complemented.</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If the result is zero, the data are accepted: otherwise, rejected.</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3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b="1"/>
              <a:t>Checksum</a:t>
            </a:r>
            <a:endParaRPr sz="1820" b="1"/>
          </a:p>
        </p:txBody>
      </p:sp>
      <p:sp>
        <p:nvSpPr>
          <p:cNvPr id="245" name="Google Shape;245;p43"/>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49688"/>
              <a:buNone/>
            </a:pPr>
            <a:r>
              <a:rPr lang="en" sz="1300" b="1">
                <a:solidFill>
                  <a:schemeClr val="dk1"/>
                </a:solidFill>
                <a:latin typeface="Times New Roman"/>
                <a:ea typeface="Times New Roman"/>
                <a:cs typeface="Times New Roman"/>
                <a:sym typeface="Times New Roman"/>
              </a:rPr>
              <a:t>Example: </a:t>
            </a:r>
            <a:r>
              <a:rPr lang="en" sz="1300">
                <a:solidFill>
                  <a:schemeClr val="dk1"/>
                </a:solidFill>
                <a:latin typeface="Times New Roman"/>
                <a:ea typeface="Times New Roman"/>
                <a:cs typeface="Times New Roman"/>
                <a:sym typeface="Times New Roman"/>
              </a:rPr>
              <a:t>Suppose the following block of 16 bits is to be sent using a checksum of 8 bits.</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b="1">
                <a:solidFill>
                  <a:schemeClr val="dk1"/>
                </a:solidFill>
                <a:latin typeface="Times New Roman"/>
                <a:ea typeface="Times New Roman"/>
                <a:cs typeface="Times New Roman"/>
                <a:sym typeface="Times New Roman"/>
              </a:rPr>
              <a:t>  At sender side:</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10101001   00111001</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The numbers are added using one’s complement</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                       	10101001    </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                       	00111001</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Sum               	11100010</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Checksum      	</a:t>
            </a:r>
            <a:r>
              <a:rPr lang="en" sz="1300">
                <a:solidFill>
                  <a:srgbClr val="FF0000"/>
                </a:solidFill>
                <a:latin typeface="Times New Roman"/>
                <a:ea typeface="Times New Roman"/>
                <a:cs typeface="Times New Roman"/>
                <a:sym typeface="Times New Roman"/>
              </a:rPr>
              <a:t>00011101</a:t>
            </a:r>
            <a:endParaRPr sz="1300">
              <a:solidFill>
                <a:srgbClr val="FF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r>
              <a:rPr lang="en" sz="1300">
                <a:solidFill>
                  <a:schemeClr val="dk1"/>
                </a:solidFill>
                <a:latin typeface="Times New Roman"/>
                <a:ea typeface="Times New Roman"/>
                <a:cs typeface="Times New Roman"/>
                <a:sym typeface="Times New Roman"/>
              </a:rPr>
              <a:t>The pattern sent is   	10101001   00111001   </a:t>
            </a:r>
            <a:r>
              <a:rPr lang="en" sz="1300">
                <a:solidFill>
                  <a:srgbClr val="FF0000"/>
                </a:solidFill>
                <a:latin typeface="Times New Roman"/>
                <a:ea typeface="Times New Roman"/>
                <a:cs typeface="Times New Roman"/>
                <a:sym typeface="Times New Roman"/>
              </a:rPr>
              <a:t>00011101</a:t>
            </a:r>
            <a:endParaRPr sz="1300">
              <a:solidFill>
                <a:srgbClr val="FF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49688"/>
              <a:buNone/>
            </a:pPr>
            <a:endParaRPr sz="13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ct val="149688"/>
              <a:buNone/>
            </a:pPr>
            <a:endParaRPr sz="13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b="1"/>
              <a:t>Checksum</a:t>
            </a:r>
            <a:endParaRPr sz="1820" b="1"/>
          </a:p>
        </p:txBody>
      </p:sp>
      <p:sp>
        <p:nvSpPr>
          <p:cNvPr id="251" name="Google Shape;251;p44"/>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852"/>
              <a:buFont typeface="Arial"/>
              <a:buNone/>
            </a:pPr>
            <a:r>
              <a:rPr lang="en" sz="1407" b="1">
                <a:solidFill>
                  <a:schemeClr val="dk1"/>
                </a:solidFill>
                <a:latin typeface="Times New Roman"/>
                <a:ea typeface="Times New Roman"/>
                <a:cs typeface="Times New Roman"/>
                <a:sym typeface="Times New Roman"/>
              </a:rPr>
              <a:t>At receiver side: </a:t>
            </a:r>
            <a:r>
              <a:rPr lang="en" sz="1307">
                <a:solidFill>
                  <a:schemeClr val="dk1"/>
                </a:solidFill>
                <a:latin typeface="Times New Roman"/>
                <a:ea typeface="Times New Roman"/>
                <a:cs typeface="Times New Roman"/>
                <a:sym typeface="Times New Roman"/>
              </a:rPr>
              <a:t>Now suppose the receiver receives the pattern sent in Example 7 and there is no error.</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10101001   00111001   00011101</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When the receiver adds the three sections, it will get all 1s, which, after complementing, is all 0s and shows that there is no error.</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   		 10101001</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   		 00111001    </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   		 00011101</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1"/>
              </a:buClr>
              <a:buSzPts val="852"/>
              <a:buFont typeface="Arial"/>
              <a:buNone/>
            </a:pPr>
            <a:r>
              <a:rPr lang="en" sz="1307">
                <a:solidFill>
                  <a:schemeClr val="dk1"/>
                </a:solidFill>
                <a:latin typeface="Times New Roman"/>
                <a:ea typeface="Times New Roman"/>
                <a:cs typeface="Times New Roman"/>
                <a:sym typeface="Times New Roman"/>
              </a:rPr>
              <a:t>Sum   		 11111111  </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a:solidFill>
                  <a:schemeClr val="dk1"/>
                </a:solidFill>
                <a:latin typeface="Times New Roman"/>
                <a:ea typeface="Times New Roman"/>
                <a:cs typeface="Times New Roman"/>
                <a:sym typeface="Times New Roman"/>
              </a:rPr>
              <a:t>Complement   </a:t>
            </a:r>
            <a:r>
              <a:rPr lang="en" sz="1307">
                <a:solidFill>
                  <a:srgbClr val="FF0000"/>
                </a:solidFill>
                <a:latin typeface="Times New Roman"/>
                <a:ea typeface="Times New Roman"/>
                <a:cs typeface="Times New Roman"/>
                <a:sym typeface="Times New Roman"/>
              </a:rPr>
              <a:t>00000000  means that the pattern is OK.</a:t>
            </a:r>
            <a:endParaRPr sz="1307">
              <a:solidFill>
                <a:srgbClr val="FF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a:solidFill>
                  <a:schemeClr val="dk1"/>
                </a:solidFill>
                <a:latin typeface="Times New Roman"/>
                <a:ea typeface="Times New Roman"/>
                <a:cs typeface="Times New Roman"/>
                <a:sym typeface="Times New Roman"/>
              </a:rPr>
              <a:t>The main problem is that the error goes undetected if one or more bits of a subunit is damaged and  the corresponding bit or bits of opposite value in second subunit are also damaged. This is because the sum of those columns remains unchanged.</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307">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852"/>
              <a:buNone/>
            </a:pPr>
            <a:endParaRPr sz="1307">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t>Hamming Code</a:t>
            </a:r>
            <a:endParaRPr sz="2300" b="1"/>
          </a:p>
          <a:p>
            <a:pPr marL="0" lvl="0" indent="0" algn="l" rtl="0">
              <a:lnSpc>
                <a:spcPct val="100000"/>
              </a:lnSpc>
              <a:spcBef>
                <a:spcPts val="600"/>
              </a:spcBef>
              <a:spcAft>
                <a:spcPts val="0"/>
              </a:spcAft>
              <a:buSzPct val="54395"/>
              <a:buNone/>
            </a:pPr>
            <a:endParaRPr sz="1820" b="1"/>
          </a:p>
        </p:txBody>
      </p:sp>
      <p:sp>
        <p:nvSpPr>
          <p:cNvPr id="257" name="Google Shape;257;p45"/>
          <p:cNvSpPr txBox="1">
            <a:spLocks noGrp="1"/>
          </p:cNvSpPr>
          <p:nvPr>
            <p:ph type="body" idx="1"/>
          </p:nvPr>
        </p:nvSpPr>
        <p:spPr>
          <a:xfrm>
            <a:off x="311700" y="275422"/>
            <a:ext cx="8520600" cy="4660135"/>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852"/>
              <a:buNone/>
            </a:pPr>
            <a:r>
              <a:rPr lang="en" sz="1300">
                <a:solidFill>
                  <a:schemeClr val="dk1"/>
                </a:solidFill>
                <a:latin typeface="Times New Roman"/>
                <a:ea typeface="Times New Roman"/>
                <a:cs typeface="Times New Roman"/>
                <a:sym typeface="Times New Roman"/>
              </a:rPr>
              <a:t>Hamming code is </a:t>
            </a:r>
            <a:r>
              <a:rPr lang="en" sz="1300" b="1">
                <a:solidFill>
                  <a:schemeClr val="dk1"/>
                </a:solidFill>
                <a:latin typeface="Times New Roman"/>
                <a:ea typeface="Times New Roman"/>
                <a:cs typeface="Times New Roman"/>
                <a:sym typeface="Times New Roman"/>
              </a:rPr>
              <a:t>an error correction system that can detect and correct errors when data is stored or transmitted</a:t>
            </a:r>
            <a:r>
              <a:rPr lang="en" sz="1300">
                <a:solidFill>
                  <a:schemeClr val="dk1"/>
                </a:solidFill>
                <a:latin typeface="Times New Roman"/>
                <a:ea typeface="Times New Roman"/>
                <a:cs typeface="Times New Roman"/>
                <a:sym typeface="Times New Roman"/>
              </a:rPr>
              <a:t>. It requires adding additional parity bits with the data.</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 sz="1300" b="1">
                <a:solidFill>
                  <a:schemeClr val="dk1"/>
                </a:solidFill>
              </a:rPr>
              <a:t>Redundant Bits:</a:t>
            </a:r>
            <a:endParaRPr sz="1300" b="1">
              <a:solidFill>
                <a:schemeClr val="dk1"/>
              </a:solidFill>
            </a:endParaRPr>
          </a:p>
          <a:p>
            <a:pPr marL="0" lvl="0" indent="0" algn="l" rtl="0">
              <a:lnSpc>
                <a:spcPct val="105000"/>
              </a:lnSpc>
              <a:spcBef>
                <a:spcPts val="400"/>
              </a:spcBef>
              <a:spcAft>
                <a:spcPts val="0"/>
              </a:spcAft>
              <a:buSzPts val="852"/>
              <a:buNone/>
            </a:pPr>
            <a:r>
              <a:rPr lang="en" sz="1300">
                <a:solidFill>
                  <a:schemeClr val="dk1"/>
                </a:solidFill>
                <a:latin typeface="Times New Roman"/>
                <a:ea typeface="Times New Roman"/>
                <a:cs typeface="Times New Roman"/>
                <a:sym typeface="Times New Roman"/>
              </a:rPr>
              <a:t>Redundant bits are extra binary bits that are generated and added to the information-carrying bits of data transfer to ensure that no bits were lost during the data transfer. The redundancy bits are placed at certain calculated positions to eliminate the errors and the distance between the two redundancy bits is called "Hamming Distance"</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400">
                <a:solidFill>
                  <a:schemeClr val="dk1"/>
                </a:solidFill>
                <a:latin typeface="Times New Roman"/>
                <a:ea typeface="Times New Roman"/>
                <a:cs typeface="Times New Roman"/>
                <a:sym typeface="Times New Roman"/>
              </a:rPr>
              <a:t>The position of redundant bit is calculated as </a:t>
            </a:r>
            <a:r>
              <a:rPr lang="en" sz="1700">
                <a:solidFill>
                  <a:schemeClr val="dk1"/>
                </a:solidFill>
              </a:rPr>
              <a:t>2</a:t>
            </a:r>
            <a:r>
              <a:rPr lang="en" sz="1700" baseline="30000">
                <a:solidFill>
                  <a:schemeClr val="dk1"/>
                </a:solidFill>
              </a:rPr>
              <a:t>n  </a:t>
            </a:r>
            <a:r>
              <a:rPr lang="en" sz="1400">
                <a:solidFill>
                  <a:schemeClr val="dk1"/>
                </a:solidFill>
                <a:latin typeface="Times New Roman"/>
                <a:ea typeface="Times New Roman"/>
                <a:cs typeface="Times New Roman"/>
                <a:sym typeface="Times New Roman"/>
              </a:rPr>
              <a:t>where n= 0,1,2,3,....,n </a:t>
            </a:r>
            <a:endParaRPr sz="14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852"/>
              <a:buNone/>
            </a:pPr>
            <a:endParaRPr sz="1400">
              <a:solidFill>
                <a:schemeClr val="dk1"/>
              </a:solidFill>
              <a:latin typeface="Times New Roman"/>
              <a:ea typeface="Times New Roman"/>
              <a:cs typeface="Times New Roman"/>
              <a:sym typeface="Times New Roman"/>
            </a:endParaRPr>
          </a:p>
        </p:txBody>
      </p:sp>
      <p:pic>
        <p:nvPicPr>
          <p:cNvPr id="258" name="Google Shape;258;p45"/>
          <p:cNvPicPr preferRelativeResize="0"/>
          <p:nvPr/>
        </p:nvPicPr>
        <p:blipFill rotWithShape="1">
          <a:blip r:embed="rId3">
            <a:alphaModFix/>
          </a:blip>
          <a:srcRect/>
          <a:stretch/>
        </p:blipFill>
        <p:spPr>
          <a:xfrm>
            <a:off x="1385275" y="2280577"/>
            <a:ext cx="5686101" cy="708950"/>
          </a:xfrm>
          <a:prstGeom prst="rect">
            <a:avLst/>
          </a:prstGeom>
          <a:noFill/>
          <a:ln>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SzPct val="67346"/>
              <a:buNone/>
            </a:pPr>
            <a:r>
              <a:rPr lang="en" sz="1633" b="1"/>
              <a:t>   Redundancy bits calculation</a:t>
            </a:r>
            <a:endParaRPr sz="1633" b="1"/>
          </a:p>
          <a:p>
            <a:pPr marL="0" lvl="0" indent="0" algn="l" rtl="0">
              <a:lnSpc>
                <a:spcPct val="100000"/>
              </a:lnSpc>
              <a:spcBef>
                <a:spcPts val="600"/>
              </a:spcBef>
              <a:spcAft>
                <a:spcPts val="0"/>
              </a:spcAft>
              <a:buSzPct val="54395"/>
              <a:buNone/>
            </a:pPr>
            <a:endParaRPr sz="1820" b="1"/>
          </a:p>
        </p:txBody>
      </p:sp>
      <p:sp>
        <p:nvSpPr>
          <p:cNvPr id="264" name="Google Shape;264;p46"/>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endParaRPr sz="14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852"/>
              <a:buNone/>
            </a:pPr>
            <a:endParaRPr sz="1400">
              <a:solidFill>
                <a:schemeClr val="dk1"/>
              </a:solidFill>
              <a:latin typeface="Times New Roman"/>
              <a:ea typeface="Times New Roman"/>
              <a:cs typeface="Times New Roman"/>
              <a:sym typeface="Times New Roman"/>
            </a:endParaRPr>
          </a:p>
        </p:txBody>
      </p:sp>
      <p:pic>
        <p:nvPicPr>
          <p:cNvPr id="265" name="Google Shape;265;p46"/>
          <p:cNvPicPr preferRelativeResize="0"/>
          <p:nvPr/>
        </p:nvPicPr>
        <p:blipFill rotWithShape="1">
          <a:blip r:embed="rId3">
            <a:alphaModFix/>
          </a:blip>
          <a:srcRect/>
          <a:stretch/>
        </p:blipFill>
        <p:spPr>
          <a:xfrm>
            <a:off x="1385272" y="432950"/>
            <a:ext cx="5151050" cy="3864575"/>
          </a:xfrm>
          <a:prstGeom prst="rect">
            <a:avLst/>
          </a:prstGeom>
          <a:noFill/>
          <a:ln>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SzPct val="67346"/>
              <a:buNone/>
            </a:pPr>
            <a:r>
              <a:rPr lang="en" sz="1633" b="1"/>
              <a:t> Example of redundancy bit calculation:</a:t>
            </a:r>
            <a:endParaRPr sz="1633" b="1"/>
          </a:p>
          <a:p>
            <a:pPr marL="0" lvl="0" indent="0" algn="l" rtl="0">
              <a:lnSpc>
                <a:spcPct val="100000"/>
              </a:lnSpc>
              <a:spcBef>
                <a:spcPts val="600"/>
              </a:spcBef>
              <a:spcAft>
                <a:spcPts val="0"/>
              </a:spcAft>
              <a:buSzPct val="54395"/>
              <a:buNone/>
            </a:pPr>
            <a:endParaRPr sz="1820" b="1"/>
          </a:p>
        </p:txBody>
      </p:sp>
      <p:sp>
        <p:nvSpPr>
          <p:cNvPr id="271" name="Google Shape;271;p47"/>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endParaRPr sz="14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852"/>
              <a:buNone/>
            </a:pPr>
            <a:endParaRPr sz="1400">
              <a:solidFill>
                <a:schemeClr val="dk1"/>
              </a:solidFill>
              <a:latin typeface="Times New Roman"/>
              <a:ea typeface="Times New Roman"/>
              <a:cs typeface="Times New Roman"/>
              <a:sym typeface="Times New Roman"/>
            </a:endParaRPr>
          </a:p>
        </p:txBody>
      </p:sp>
      <p:pic>
        <p:nvPicPr>
          <p:cNvPr id="272" name="Google Shape;272;p47"/>
          <p:cNvPicPr preferRelativeResize="0"/>
          <p:nvPr/>
        </p:nvPicPr>
        <p:blipFill rotWithShape="1">
          <a:blip r:embed="rId3">
            <a:alphaModFix/>
          </a:blip>
          <a:srcRect/>
          <a:stretch/>
        </p:blipFill>
        <p:spPr>
          <a:xfrm>
            <a:off x="936925" y="702538"/>
            <a:ext cx="7648749" cy="3738426"/>
          </a:xfrm>
          <a:prstGeom prst="rect">
            <a:avLst/>
          </a:prstGeom>
          <a:noFill/>
          <a:ln>
            <a:noFill/>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SzPct val="67346"/>
              <a:buNone/>
            </a:pPr>
            <a:r>
              <a:rPr lang="en" sz="1633" b="1"/>
              <a:t>Error detection using Hamming code:</a:t>
            </a:r>
            <a:endParaRPr sz="1633" b="1"/>
          </a:p>
          <a:p>
            <a:pPr marL="0" lvl="0" indent="0" algn="l" rtl="0">
              <a:lnSpc>
                <a:spcPct val="100000"/>
              </a:lnSpc>
              <a:spcBef>
                <a:spcPts val="600"/>
              </a:spcBef>
              <a:spcAft>
                <a:spcPts val="0"/>
              </a:spcAft>
              <a:buSzPct val="54395"/>
              <a:buNone/>
            </a:pPr>
            <a:endParaRPr sz="1820" b="1"/>
          </a:p>
        </p:txBody>
      </p:sp>
      <p:sp>
        <p:nvSpPr>
          <p:cNvPr id="278" name="Google Shape;278;p48"/>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endParaRPr sz="1400">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852"/>
              <a:buNone/>
            </a:pPr>
            <a:endParaRPr sz="1400">
              <a:solidFill>
                <a:schemeClr val="dk1"/>
              </a:solidFill>
              <a:latin typeface="Times New Roman"/>
              <a:ea typeface="Times New Roman"/>
              <a:cs typeface="Times New Roman"/>
              <a:sym typeface="Times New Roman"/>
            </a:endParaRPr>
          </a:p>
        </p:txBody>
      </p:sp>
      <p:pic>
        <p:nvPicPr>
          <p:cNvPr id="279" name="Google Shape;279;p48"/>
          <p:cNvPicPr preferRelativeResize="0"/>
          <p:nvPr/>
        </p:nvPicPr>
        <p:blipFill rotWithShape="1">
          <a:blip r:embed="rId3">
            <a:alphaModFix/>
          </a:blip>
          <a:srcRect/>
          <a:stretch/>
        </p:blipFill>
        <p:spPr>
          <a:xfrm>
            <a:off x="1875927" y="468312"/>
            <a:ext cx="4194050" cy="4206876"/>
          </a:xfrm>
          <a:prstGeom prst="rect">
            <a:avLst/>
          </a:prstGeom>
          <a:noFill/>
          <a:ln>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06331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11700" y="81275"/>
            <a:ext cx="8162700" cy="33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891"/>
              <a:buNone/>
            </a:pPr>
            <a:r>
              <a:rPr lang="en" sz="1887" b="1"/>
              <a:t>Flow Control Protocols:</a:t>
            </a:r>
            <a:endParaRPr sz="1887" b="1"/>
          </a:p>
        </p:txBody>
      </p:sp>
      <p:sp>
        <p:nvSpPr>
          <p:cNvPr id="285" name="Google Shape;285;p49"/>
          <p:cNvSpPr txBox="1">
            <a:spLocks noGrp="1"/>
          </p:cNvSpPr>
          <p:nvPr>
            <p:ph type="body" idx="1"/>
          </p:nvPr>
        </p:nvSpPr>
        <p:spPr>
          <a:xfrm>
            <a:off x="175550" y="412475"/>
            <a:ext cx="8656800" cy="4669800"/>
          </a:xfrm>
          <a:prstGeom prst="rect">
            <a:avLst/>
          </a:prstGeom>
          <a:noFill/>
          <a:ln>
            <a:noFill/>
          </a:ln>
        </p:spPr>
        <p:txBody>
          <a:bodyPr spcFirstLastPara="1" wrap="square" lIns="91425" tIns="91425" rIns="91425" bIns="91425" anchor="t" anchorCtr="0">
            <a:normAutofit/>
          </a:bodyPr>
          <a:lstStyle/>
          <a:p>
            <a:pPr marL="0" lvl="0" indent="457200" algn="l" rtl="0">
              <a:lnSpc>
                <a:spcPct val="115000"/>
              </a:lnSpc>
              <a:spcBef>
                <a:spcPts val="0"/>
              </a:spcBef>
              <a:spcAft>
                <a:spcPts val="0"/>
              </a:spcAft>
              <a:buSzPts val="1800"/>
              <a:buNone/>
            </a:pPr>
            <a:r>
              <a:rPr lang="en" sz="1300">
                <a:solidFill>
                  <a:schemeClr val="dk1"/>
                </a:solidFill>
                <a:latin typeface="Times New Roman"/>
                <a:ea typeface="Times New Roman"/>
                <a:cs typeface="Times New Roman"/>
                <a:sym typeface="Times New Roman"/>
              </a:rPr>
              <a:t>A protocol is a set of rules used by two devices to communicate.</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1200"/>
              </a:spcBef>
              <a:spcAft>
                <a:spcPts val="0"/>
              </a:spcAft>
              <a:buClr>
                <a:schemeClr val="dk1"/>
              </a:buClr>
              <a:buSzPts val="1300"/>
              <a:buFont typeface="Times New Roman"/>
              <a:buChar char="●"/>
            </a:pPr>
            <a:r>
              <a:rPr lang="en" sz="1300" b="1">
                <a:solidFill>
                  <a:schemeClr val="dk1"/>
                </a:solidFill>
                <a:latin typeface="Times New Roman"/>
                <a:ea typeface="Times New Roman"/>
                <a:cs typeface="Times New Roman"/>
                <a:sym typeface="Times New Roman"/>
              </a:rPr>
              <a:t>Flow Control</a:t>
            </a:r>
            <a:r>
              <a:rPr lang="en" sz="1300">
                <a:solidFill>
                  <a:schemeClr val="dk1"/>
                </a:solidFill>
                <a:latin typeface="Times New Roman"/>
                <a:ea typeface="Times New Roman"/>
                <a:cs typeface="Times New Roman"/>
                <a:sym typeface="Times New Roman"/>
              </a:rPr>
              <a:t> is technique that generally </a:t>
            </a:r>
            <a:r>
              <a:rPr lang="en" sz="1300" b="1">
                <a:solidFill>
                  <a:schemeClr val="dk1"/>
                </a:solidFill>
                <a:latin typeface="Times New Roman"/>
                <a:ea typeface="Times New Roman"/>
                <a:cs typeface="Times New Roman"/>
                <a:sym typeface="Times New Roman"/>
              </a:rPr>
              <a:t>observes proper flow of data from sender to receiver. </a:t>
            </a:r>
            <a:endParaRPr sz="1300" b="1">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It is very essential because it is possible for sender to transmit data or information at very fast rate and hence receiver can receive this information and process it. This can happen only if receiver has very high load of traffic as compared to sender, or if receiver has power of processing less as compared to sender. </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Flow control is basically technique that gives permission to two of stations that are working and processing at different speeds to just communicate with one another.</a:t>
            </a:r>
            <a:endParaRPr sz="1300">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Flow control is actually set of procedures that explains sender about how much data or frames it can transfer or transmit before data overwhelms receiver.</a:t>
            </a:r>
            <a:endParaRPr sz="13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SzPts val="1800"/>
              <a:buNone/>
            </a:pPr>
            <a:r>
              <a:rPr lang="en" sz="1100" b="1">
                <a:solidFill>
                  <a:schemeClr val="dk1"/>
                </a:solidFill>
              </a:rPr>
              <a:t>Categorization of protocol :</a:t>
            </a:r>
            <a:endParaRPr sz="1300">
              <a:solidFill>
                <a:schemeClr val="dk1"/>
              </a:solidFill>
              <a:latin typeface="Times New Roman"/>
              <a:ea typeface="Times New Roman"/>
              <a:cs typeface="Times New Roman"/>
              <a:sym typeface="Times New Roman"/>
            </a:endParaRPr>
          </a:p>
        </p:txBody>
      </p:sp>
      <p:pic>
        <p:nvPicPr>
          <p:cNvPr id="286" name="Google Shape;286;p49"/>
          <p:cNvPicPr preferRelativeResize="0"/>
          <p:nvPr/>
        </p:nvPicPr>
        <p:blipFill rotWithShape="1">
          <a:blip r:embed="rId3">
            <a:alphaModFix/>
          </a:blip>
          <a:srcRect/>
          <a:stretch/>
        </p:blipFill>
        <p:spPr>
          <a:xfrm>
            <a:off x="3508675" y="2453325"/>
            <a:ext cx="5040361" cy="2571750"/>
          </a:xfrm>
          <a:prstGeom prst="rect">
            <a:avLst/>
          </a:prstGeom>
          <a:noFill/>
          <a:ln>
            <a:noFill/>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body" idx="1"/>
          </p:nvPr>
        </p:nvSpPr>
        <p:spPr>
          <a:xfrm>
            <a:off x="175550" y="412475"/>
            <a:ext cx="8656800" cy="4669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200" b="1">
                <a:solidFill>
                  <a:schemeClr val="dk1"/>
                </a:solidFill>
              </a:rPr>
              <a:t>Noiseless Channel : </a:t>
            </a:r>
            <a:r>
              <a:rPr lang="en" sz="1200">
                <a:solidFill>
                  <a:schemeClr val="dk1"/>
                </a:solidFill>
              </a:rPr>
              <a:t>An idealistic channel in which no frames are lost, corrupted or duplicated. The protocol does not implement error control in this category. There are two protocols for the noiseless channel.</a:t>
            </a:r>
            <a:endParaRPr sz="1200">
              <a:solidFill>
                <a:schemeClr val="dk1"/>
              </a:solidFill>
            </a:endParaRPr>
          </a:p>
          <a:p>
            <a:pPr marL="0" lvl="0" indent="0" algn="l" rtl="0">
              <a:lnSpc>
                <a:spcPct val="115000"/>
              </a:lnSpc>
              <a:spcBef>
                <a:spcPts val="1200"/>
              </a:spcBef>
              <a:spcAft>
                <a:spcPts val="0"/>
              </a:spcAft>
              <a:buSzPts val="1800"/>
              <a:buNone/>
            </a:pPr>
            <a:r>
              <a:rPr lang="en" sz="1100" b="1">
                <a:solidFill>
                  <a:schemeClr val="dk1"/>
                </a:solidFill>
              </a:rPr>
              <a:t>1. Simplest Protocol –</a:t>
            </a:r>
            <a:r>
              <a:rPr lang="en" sz="1200">
                <a:solidFill>
                  <a:schemeClr val="dk1"/>
                </a:solidFill>
              </a:rPr>
              <a:t>Receiver can maintain any frame received with insignificant processing time. The receiver’s data link layer immediately removes the header from the frame and assigns the data packet to its network layer, which can also accept the packet immediately. That is to say, the receiver can never be overwhelmed with forthcoming frames.</a:t>
            </a:r>
            <a:endParaRPr sz="1200">
              <a:solidFill>
                <a:schemeClr val="dk1"/>
              </a:solidFill>
            </a:endParaRPr>
          </a:p>
          <a:p>
            <a:pPr marL="0" lvl="0" indent="0" algn="l" rtl="0">
              <a:lnSpc>
                <a:spcPct val="115000"/>
              </a:lnSpc>
              <a:spcBef>
                <a:spcPts val="1200"/>
              </a:spcBef>
              <a:spcAft>
                <a:spcPts val="0"/>
              </a:spcAft>
              <a:buSzPts val="1800"/>
              <a:buNone/>
            </a:pPr>
            <a:r>
              <a:rPr lang="en" sz="1100" b="1">
                <a:solidFill>
                  <a:schemeClr val="dk1"/>
                </a:solidFill>
              </a:rPr>
              <a:t>Design :</a:t>
            </a:r>
            <a:endParaRPr sz="1200">
              <a:solidFill>
                <a:schemeClr val="dk1"/>
              </a:solidFill>
            </a:endParaRPr>
          </a:p>
          <a:p>
            <a:pPr marL="0" lvl="0" indent="0" algn="l" rtl="0">
              <a:lnSpc>
                <a:spcPct val="115000"/>
              </a:lnSpc>
              <a:spcBef>
                <a:spcPts val="1200"/>
              </a:spcBef>
              <a:spcAft>
                <a:spcPts val="0"/>
              </a:spcAft>
              <a:buSzPts val="1800"/>
              <a:buNone/>
            </a:pPr>
            <a:r>
              <a:rPr lang="en" sz="1100" b="1">
                <a:solidFill>
                  <a:schemeClr val="dk1"/>
                </a:solidFill>
              </a:rPr>
              <a:t>Flow Diagram :</a:t>
            </a:r>
            <a:endParaRPr sz="1200">
              <a:solidFill>
                <a:schemeClr val="dk1"/>
              </a:solidFill>
            </a:endParaRPr>
          </a:p>
          <a:p>
            <a:pPr marL="0" lvl="0" indent="0" algn="l" rtl="0">
              <a:lnSpc>
                <a:spcPct val="115000"/>
              </a:lnSpc>
              <a:spcBef>
                <a:spcPts val="1200"/>
              </a:spcBef>
              <a:spcAft>
                <a:spcPts val="0"/>
              </a:spcAft>
              <a:buSzPts val="1800"/>
              <a:buNone/>
            </a:pPr>
            <a:endParaRPr sz="1200">
              <a:solidFill>
                <a:schemeClr val="dk1"/>
              </a:solidFill>
            </a:endParaRPr>
          </a:p>
          <a:p>
            <a:pPr marL="45720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pic>
        <p:nvPicPr>
          <p:cNvPr id="292" name="Google Shape;292;p50"/>
          <p:cNvPicPr preferRelativeResize="0"/>
          <p:nvPr/>
        </p:nvPicPr>
        <p:blipFill rotWithShape="1">
          <a:blip r:embed="rId3">
            <a:alphaModFix/>
          </a:blip>
          <a:srcRect/>
          <a:stretch/>
        </p:blipFill>
        <p:spPr>
          <a:xfrm>
            <a:off x="3973972" y="1722572"/>
            <a:ext cx="4985575" cy="3420925"/>
          </a:xfrm>
          <a:prstGeom prst="rect">
            <a:avLst/>
          </a:prstGeom>
          <a:noFill/>
          <a:ln>
            <a:noFill/>
          </a:ln>
        </p:spPr>
      </p:pic>
      <p:pic>
        <p:nvPicPr>
          <p:cNvPr id="293" name="Google Shape;293;p50"/>
          <p:cNvPicPr preferRelativeResize="0"/>
          <p:nvPr/>
        </p:nvPicPr>
        <p:blipFill rotWithShape="1">
          <a:blip r:embed="rId4">
            <a:alphaModFix/>
          </a:blip>
          <a:srcRect/>
          <a:stretch/>
        </p:blipFill>
        <p:spPr>
          <a:xfrm>
            <a:off x="459325" y="2681602"/>
            <a:ext cx="3223575" cy="2138300"/>
          </a:xfrm>
          <a:prstGeom prst="rect">
            <a:avLst/>
          </a:prstGeom>
          <a:noFill/>
          <a:ln>
            <a:noFill/>
          </a:ln>
        </p:spPr>
      </p:pic>
      <p:cxnSp>
        <p:nvCxnSpPr>
          <p:cNvPr id="294" name="Google Shape;294;p50"/>
          <p:cNvCxnSpPr/>
          <p:nvPr/>
        </p:nvCxnSpPr>
        <p:spPr>
          <a:xfrm>
            <a:off x="1190700" y="2011300"/>
            <a:ext cx="26310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body" idx="1"/>
          </p:nvPr>
        </p:nvSpPr>
        <p:spPr>
          <a:xfrm>
            <a:off x="265150" y="220575"/>
            <a:ext cx="8567100" cy="4348200"/>
          </a:xfrm>
          <a:prstGeom prst="rect">
            <a:avLst/>
          </a:prstGeom>
          <a:noFill/>
          <a:ln>
            <a:noFill/>
          </a:ln>
        </p:spPr>
        <p:txBody>
          <a:bodyPr spcFirstLastPara="1" wrap="square" lIns="91425" tIns="91425" rIns="91425" bIns="91425" anchor="t" anchorCtr="0">
            <a:normAutofit fontScale="92500" lnSpcReduction="20000"/>
          </a:bodyPr>
          <a:lstStyle/>
          <a:p>
            <a:pPr marL="457200" lvl="0" indent="-317182" algn="l" rtl="0">
              <a:lnSpc>
                <a:spcPct val="115000"/>
              </a:lnSpc>
              <a:spcBef>
                <a:spcPts val="0"/>
              </a:spcBef>
              <a:spcAft>
                <a:spcPts val="0"/>
              </a:spcAft>
              <a:buClr>
                <a:schemeClr val="dk1"/>
              </a:buClr>
              <a:buSzPct val="100000"/>
              <a:buAutoNum type="arabicPeriod"/>
            </a:pPr>
            <a:r>
              <a:rPr lang="en" b="1">
                <a:solidFill>
                  <a:schemeClr val="dk1"/>
                </a:solidFill>
              </a:rPr>
              <a:t>Byte count:</a:t>
            </a:r>
            <a:endParaRPr b="1">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 It uses a field in the header to specify the number of bytes in the frame.</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 Once the header information is being received it will be used to determine end of the frame.</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See figure in the next slide:</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 Trouble with this algorithm is that when </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the count is incorrectly received the </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destination will get out of synch with transmission.</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 Destination may be able to detect that the </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frame is in error but it does not have a means </a:t>
            </a:r>
            <a:endParaRPr>
              <a:solidFill>
                <a:schemeClr val="dk1"/>
              </a:solidFill>
            </a:endParaRPr>
          </a:p>
          <a:p>
            <a:pPr marL="0" lvl="0" indent="0" algn="l" rtl="0">
              <a:lnSpc>
                <a:spcPct val="115000"/>
              </a:lnSpc>
              <a:spcBef>
                <a:spcPts val="1200"/>
              </a:spcBef>
              <a:spcAft>
                <a:spcPts val="0"/>
              </a:spcAft>
              <a:buSzPct val="129031"/>
              <a:buNone/>
            </a:pPr>
            <a:r>
              <a:rPr lang="en">
                <a:solidFill>
                  <a:schemeClr val="dk1"/>
                </a:solidFill>
              </a:rPr>
              <a:t>(in this algorithm) how to correct it.</a:t>
            </a:r>
            <a:endParaRPr>
              <a:solidFill>
                <a:schemeClr val="dk1"/>
              </a:solidFill>
            </a:endParaRPr>
          </a:p>
          <a:p>
            <a:pPr marL="457200" lvl="0" indent="0" algn="l" rtl="0">
              <a:lnSpc>
                <a:spcPct val="115000"/>
              </a:lnSpc>
              <a:spcBef>
                <a:spcPts val="1200"/>
              </a:spcBef>
              <a:spcAft>
                <a:spcPts val="0"/>
              </a:spcAft>
              <a:buSzPct val="129031"/>
              <a:buNone/>
            </a:pPr>
            <a:endParaRPr>
              <a:solidFill>
                <a:schemeClr val="dk1"/>
              </a:solidFill>
            </a:endParaRPr>
          </a:p>
          <a:p>
            <a:pPr marL="457200" lvl="0" indent="0" algn="l" rtl="0">
              <a:lnSpc>
                <a:spcPct val="115000"/>
              </a:lnSpc>
              <a:spcBef>
                <a:spcPts val="1200"/>
              </a:spcBef>
              <a:spcAft>
                <a:spcPts val="1200"/>
              </a:spcAft>
              <a:buSzPct val="129031"/>
              <a:buNone/>
            </a:pPr>
            <a:endParaRPr>
              <a:solidFill>
                <a:schemeClr val="dk1"/>
              </a:solidFill>
            </a:endParaRPr>
          </a:p>
        </p:txBody>
      </p:sp>
      <p:pic>
        <p:nvPicPr>
          <p:cNvPr id="114" name="Google Shape;114;p23"/>
          <p:cNvPicPr preferRelativeResize="0"/>
          <p:nvPr/>
        </p:nvPicPr>
        <p:blipFill rotWithShape="1">
          <a:blip r:embed="rId3">
            <a:alphaModFix/>
          </a:blip>
          <a:srcRect l="34376" t="31131" r="19129" b="17900"/>
          <a:stretch/>
        </p:blipFill>
        <p:spPr>
          <a:xfrm>
            <a:off x="4320225" y="1471375"/>
            <a:ext cx="4607651" cy="2839951"/>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1"/>
          <p:cNvSpPr txBox="1">
            <a:spLocks noGrp="1"/>
          </p:cNvSpPr>
          <p:nvPr>
            <p:ph type="body" idx="1"/>
          </p:nvPr>
        </p:nvSpPr>
        <p:spPr>
          <a:xfrm>
            <a:off x="175550" y="412475"/>
            <a:ext cx="8656800" cy="4669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200" b="1">
                <a:solidFill>
                  <a:schemeClr val="dk1"/>
                </a:solidFill>
              </a:rPr>
              <a:t>2. Stop-and-wait protocol- </a:t>
            </a:r>
            <a:r>
              <a:rPr lang="en" sz="1200">
                <a:solidFill>
                  <a:schemeClr val="dk1"/>
                </a:solidFill>
              </a:rPr>
              <a:t>It is straightforward protocol. The sender sends a frame and waits for a response from the receiver. When ACK(acknowledged) will arrival from the receiver side then send the next frame and so on. </a:t>
            </a:r>
            <a:endParaRPr sz="1200">
              <a:solidFill>
                <a:schemeClr val="dk1"/>
              </a:solidFill>
            </a:endParaRPr>
          </a:p>
          <a:p>
            <a:pPr marL="0" lvl="0" indent="0" algn="l" rtl="0">
              <a:lnSpc>
                <a:spcPct val="115000"/>
              </a:lnSpc>
              <a:spcBef>
                <a:spcPts val="1200"/>
              </a:spcBef>
              <a:spcAft>
                <a:spcPts val="0"/>
              </a:spcAft>
              <a:buSzPts val="1800"/>
              <a:buNone/>
            </a:pPr>
            <a:endParaRPr sz="1200">
              <a:solidFill>
                <a:schemeClr val="dk1"/>
              </a:solidFill>
            </a:endParaRPr>
          </a:p>
          <a:p>
            <a:pPr marL="0" lvl="0" indent="0" algn="l" rtl="0">
              <a:lnSpc>
                <a:spcPct val="115000"/>
              </a:lnSpc>
              <a:spcBef>
                <a:spcPts val="1200"/>
              </a:spcBef>
              <a:spcAft>
                <a:spcPts val="0"/>
              </a:spcAft>
              <a:buSzPts val="1800"/>
              <a:buNone/>
            </a:pPr>
            <a:r>
              <a:rPr lang="en" sz="1100" b="1">
                <a:solidFill>
                  <a:schemeClr val="dk1"/>
                </a:solidFill>
              </a:rPr>
              <a:t>Design :</a:t>
            </a:r>
            <a:endParaRPr sz="1200">
              <a:solidFill>
                <a:schemeClr val="dk1"/>
              </a:solidFill>
            </a:endParaRPr>
          </a:p>
          <a:p>
            <a:pPr marL="0" lvl="0" indent="0" algn="l" rtl="0">
              <a:lnSpc>
                <a:spcPct val="115000"/>
              </a:lnSpc>
              <a:spcBef>
                <a:spcPts val="1200"/>
              </a:spcBef>
              <a:spcAft>
                <a:spcPts val="0"/>
              </a:spcAft>
              <a:buSzPts val="1800"/>
              <a:buNone/>
            </a:pPr>
            <a:r>
              <a:rPr lang="en" sz="1100" b="1">
                <a:solidFill>
                  <a:schemeClr val="dk1"/>
                </a:solidFill>
              </a:rPr>
              <a:t>Flow Diagram :</a:t>
            </a:r>
            <a:endParaRPr sz="1200">
              <a:solidFill>
                <a:schemeClr val="dk1"/>
              </a:solidFill>
            </a:endParaRPr>
          </a:p>
          <a:p>
            <a:pPr marL="0" lvl="0" indent="0" algn="l" rtl="0">
              <a:lnSpc>
                <a:spcPct val="115000"/>
              </a:lnSpc>
              <a:spcBef>
                <a:spcPts val="1200"/>
              </a:spcBef>
              <a:spcAft>
                <a:spcPts val="0"/>
              </a:spcAft>
              <a:buSzPts val="1800"/>
              <a:buNone/>
            </a:pPr>
            <a:endParaRPr sz="1200">
              <a:solidFill>
                <a:schemeClr val="dk1"/>
              </a:solidFill>
            </a:endParaRPr>
          </a:p>
          <a:p>
            <a:pPr marL="45720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cxnSp>
        <p:nvCxnSpPr>
          <p:cNvPr id="300" name="Google Shape;300;p51"/>
          <p:cNvCxnSpPr/>
          <p:nvPr/>
        </p:nvCxnSpPr>
        <p:spPr>
          <a:xfrm>
            <a:off x="1156850" y="1512175"/>
            <a:ext cx="2631000" cy="0"/>
          </a:xfrm>
          <a:prstGeom prst="straightConnector1">
            <a:avLst/>
          </a:prstGeom>
          <a:noFill/>
          <a:ln w="9525" cap="flat" cmpd="sng">
            <a:solidFill>
              <a:schemeClr val="dk2"/>
            </a:solidFill>
            <a:prstDash val="solid"/>
            <a:round/>
            <a:headEnd type="none" w="sm" len="sm"/>
            <a:tailEnd type="triangle" w="med" len="med"/>
          </a:ln>
        </p:spPr>
      </p:cxnSp>
      <p:pic>
        <p:nvPicPr>
          <p:cNvPr id="301" name="Google Shape;301;p51"/>
          <p:cNvPicPr preferRelativeResize="0"/>
          <p:nvPr/>
        </p:nvPicPr>
        <p:blipFill rotWithShape="1">
          <a:blip r:embed="rId3">
            <a:alphaModFix/>
          </a:blip>
          <a:srcRect/>
          <a:stretch/>
        </p:blipFill>
        <p:spPr>
          <a:xfrm>
            <a:off x="3939472" y="996060"/>
            <a:ext cx="5104650" cy="3502625"/>
          </a:xfrm>
          <a:prstGeom prst="rect">
            <a:avLst/>
          </a:prstGeom>
          <a:noFill/>
          <a:ln>
            <a:noFill/>
          </a:ln>
        </p:spPr>
      </p:pic>
      <p:pic>
        <p:nvPicPr>
          <p:cNvPr id="302" name="Google Shape;302;p51"/>
          <p:cNvPicPr preferRelativeResize="0"/>
          <p:nvPr/>
        </p:nvPicPr>
        <p:blipFill rotWithShape="1">
          <a:blip r:embed="rId4">
            <a:alphaModFix/>
          </a:blip>
          <a:srcRect/>
          <a:stretch/>
        </p:blipFill>
        <p:spPr>
          <a:xfrm>
            <a:off x="259900" y="2121475"/>
            <a:ext cx="3581325" cy="2377200"/>
          </a:xfrm>
          <a:prstGeom prst="rect">
            <a:avLst/>
          </a:prstGeom>
          <a:noFill/>
          <a:ln>
            <a:noFill/>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2"/>
          <p:cNvSpPr txBox="1">
            <a:spLocks noGrp="1"/>
          </p:cNvSpPr>
          <p:nvPr>
            <p:ph type="body" idx="1"/>
          </p:nvPr>
        </p:nvSpPr>
        <p:spPr>
          <a:xfrm>
            <a:off x="175550" y="412475"/>
            <a:ext cx="8656800" cy="4669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r>
              <a:rPr lang="en" sz="1230" b="1">
                <a:solidFill>
                  <a:schemeClr val="dk1"/>
                </a:solidFill>
              </a:rPr>
              <a:t>Noisy Channel: </a:t>
            </a:r>
            <a:r>
              <a:rPr lang="en" sz="1307">
                <a:solidFill>
                  <a:schemeClr val="dk1"/>
                </a:solidFill>
                <a:latin typeface="Times New Roman"/>
                <a:ea typeface="Times New Roman"/>
                <a:cs typeface="Times New Roman"/>
                <a:sym typeface="Times New Roman"/>
              </a:rPr>
              <a:t>Although the Stop-and-Wait Protocol gives us an idea of how to add flow control to its predecessor, noiseless channels are nonexistent. We can ignore the error (as we sometimes do), or we need to add error control to our protocols. We discuss three protocols in this section that use error control.</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b="1">
                <a:solidFill>
                  <a:schemeClr val="dk1"/>
                </a:solidFill>
                <a:latin typeface="Times New Roman"/>
                <a:ea typeface="Times New Roman"/>
                <a:cs typeface="Times New Roman"/>
                <a:sym typeface="Times New Roman"/>
              </a:rPr>
              <a:t>1.The Stop-and-Wait Automatic Repeat Request (Stop-and-Wait ARQ): </a:t>
            </a:r>
            <a:r>
              <a:rPr lang="en" sz="1307">
                <a:solidFill>
                  <a:schemeClr val="dk1"/>
                </a:solidFill>
                <a:latin typeface="Times New Roman"/>
                <a:ea typeface="Times New Roman"/>
                <a:cs typeface="Times New Roman"/>
                <a:sym typeface="Times New Roman"/>
              </a:rPr>
              <a:t>The Stop-and-Wait Automatic Repeat Request (Stop-and-Wait ARQ), adds a simple error control mechanism to the Stop-and-Wait Protocol. </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a:solidFill>
                  <a:schemeClr val="dk1"/>
                </a:solidFill>
                <a:latin typeface="Times New Roman"/>
                <a:ea typeface="Times New Roman"/>
                <a:cs typeface="Times New Roman"/>
                <a:sym typeface="Times New Roman"/>
              </a:rPr>
              <a:t>To detect and correct corrupted frames, we need to add redundancy bits to our data frame.</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a:solidFill>
                  <a:schemeClr val="dk1"/>
                </a:solidFill>
                <a:latin typeface="Times New Roman"/>
                <a:ea typeface="Times New Roman"/>
                <a:cs typeface="Times New Roman"/>
                <a:sym typeface="Times New Roman"/>
              </a:rPr>
              <a:t>When the frame arrives at the receiver site, it is checked and if it is corrupted, it is silently discarded. </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07">
                <a:solidFill>
                  <a:schemeClr val="dk1"/>
                </a:solidFill>
                <a:latin typeface="Times New Roman"/>
                <a:ea typeface="Times New Roman"/>
                <a:cs typeface="Times New Roman"/>
                <a:sym typeface="Times New Roman"/>
              </a:rPr>
              <a:t>The detection of errors in this protocol is manifested by the silence of the receiver.</a:t>
            </a:r>
            <a:endParaRPr sz="1307">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85">
                <a:solidFill>
                  <a:schemeClr val="dk1"/>
                </a:solidFill>
                <a:latin typeface="Times New Roman"/>
                <a:ea typeface="Times New Roman"/>
                <a:cs typeface="Times New Roman"/>
                <a:sym typeface="Times New Roman"/>
              </a:rPr>
              <a:t>The protocol specifies that frames need to be numbered. This is done by using</a:t>
            </a:r>
            <a:r>
              <a:rPr lang="en" sz="1385" b="1">
                <a:solidFill>
                  <a:schemeClr val="dk1"/>
                </a:solidFill>
                <a:latin typeface="Times New Roman"/>
                <a:ea typeface="Times New Roman"/>
                <a:cs typeface="Times New Roman"/>
                <a:sym typeface="Times New Roman"/>
              </a:rPr>
              <a:t> sequence numbers.</a:t>
            </a:r>
            <a:r>
              <a:rPr lang="en" sz="1385">
                <a:solidFill>
                  <a:schemeClr val="dk1"/>
                </a:solidFill>
                <a:latin typeface="Times New Roman"/>
                <a:ea typeface="Times New Roman"/>
                <a:cs typeface="Times New Roman"/>
                <a:sym typeface="Times New Roman"/>
              </a:rPr>
              <a:t> A field is added to the data frame to hold the sequence number of that frame. </a:t>
            </a:r>
            <a:r>
              <a:rPr lang="en" sz="1385" b="1">
                <a:solidFill>
                  <a:schemeClr val="dk1"/>
                </a:solidFill>
                <a:latin typeface="Times New Roman"/>
                <a:ea typeface="Times New Roman"/>
                <a:cs typeface="Times New Roman"/>
                <a:sym typeface="Times New Roman"/>
              </a:rPr>
              <a:t>For example, if we decide that the field is </a:t>
            </a:r>
            <a:r>
              <a:rPr lang="en" sz="1385" b="1" i="1">
                <a:solidFill>
                  <a:schemeClr val="dk1"/>
                </a:solidFill>
                <a:latin typeface="Times New Roman"/>
                <a:ea typeface="Times New Roman"/>
                <a:cs typeface="Times New Roman"/>
                <a:sym typeface="Times New Roman"/>
              </a:rPr>
              <a:t>m</a:t>
            </a:r>
            <a:r>
              <a:rPr lang="en" sz="1385" b="1">
                <a:solidFill>
                  <a:schemeClr val="dk1"/>
                </a:solidFill>
                <a:latin typeface="Times New Roman"/>
                <a:ea typeface="Times New Roman"/>
                <a:cs typeface="Times New Roman"/>
                <a:sym typeface="Times New Roman"/>
              </a:rPr>
              <a:t> bits long, the sequence numbers start from 0, go to </a:t>
            </a:r>
            <a:r>
              <a:rPr lang="en" sz="2085" b="1" i="1">
                <a:solidFill>
                  <a:schemeClr val="dk1"/>
                </a:solidFill>
                <a:latin typeface="Times New Roman"/>
                <a:ea typeface="Times New Roman"/>
                <a:cs typeface="Times New Roman"/>
                <a:sym typeface="Times New Roman"/>
              </a:rPr>
              <a:t>2</a:t>
            </a:r>
            <a:r>
              <a:rPr lang="en" sz="2085" b="1" i="1" baseline="30000">
                <a:solidFill>
                  <a:schemeClr val="dk1"/>
                </a:solidFill>
                <a:latin typeface="Times New Roman"/>
                <a:ea typeface="Times New Roman"/>
                <a:cs typeface="Times New Roman"/>
                <a:sym typeface="Times New Roman"/>
              </a:rPr>
              <a:t>m</a:t>
            </a:r>
            <a:r>
              <a:rPr lang="en" sz="1385" b="1" i="1">
                <a:solidFill>
                  <a:schemeClr val="dk1"/>
                </a:solidFill>
                <a:latin typeface="Times New Roman"/>
                <a:ea typeface="Times New Roman"/>
                <a:cs typeface="Times New Roman"/>
                <a:sym typeface="Times New Roman"/>
              </a:rPr>
              <a:t> </a:t>
            </a:r>
            <a:r>
              <a:rPr lang="en" sz="1385" b="1">
                <a:solidFill>
                  <a:schemeClr val="dk1"/>
                </a:solidFill>
                <a:latin typeface="Times New Roman"/>
                <a:ea typeface="Times New Roman"/>
                <a:cs typeface="Times New Roman"/>
                <a:sym typeface="Times New Roman"/>
              </a:rPr>
              <a:t>- 1, and then are repeated.</a:t>
            </a:r>
            <a:endParaRPr sz="1385" b="1">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r>
              <a:rPr lang="en" sz="1385">
                <a:solidFill>
                  <a:schemeClr val="dk1"/>
                </a:solidFill>
                <a:latin typeface="Times New Roman"/>
                <a:ea typeface="Times New Roman"/>
                <a:cs typeface="Times New Roman"/>
                <a:sym typeface="Times New Roman"/>
              </a:rPr>
              <a:t>The</a:t>
            </a:r>
            <a:r>
              <a:rPr lang="en" sz="1385" b="1">
                <a:solidFill>
                  <a:schemeClr val="dk1"/>
                </a:solidFill>
                <a:latin typeface="Times New Roman"/>
                <a:ea typeface="Times New Roman"/>
                <a:cs typeface="Times New Roman"/>
                <a:sym typeface="Times New Roman"/>
              </a:rPr>
              <a:t> a</a:t>
            </a:r>
            <a:r>
              <a:rPr lang="en" sz="1476" b="1">
                <a:solidFill>
                  <a:schemeClr val="dk1"/>
                </a:solidFill>
                <a:latin typeface="Times New Roman"/>
                <a:ea typeface="Times New Roman"/>
                <a:cs typeface="Times New Roman"/>
                <a:sym typeface="Times New Roman"/>
              </a:rPr>
              <a:t>cknowledgment numbers</a:t>
            </a:r>
            <a:r>
              <a:rPr lang="en" sz="1385">
                <a:solidFill>
                  <a:schemeClr val="dk1"/>
                </a:solidFill>
                <a:latin typeface="Times New Roman"/>
                <a:ea typeface="Times New Roman"/>
                <a:cs typeface="Times New Roman"/>
                <a:sym typeface="Times New Roman"/>
              </a:rPr>
              <a:t> always announce the sequence number of the</a:t>
            </a:r>
            <a:r>
              <a:rPr lang="en" sz="1385" b="1">
                <a:solidFill>
                  <a:schemeClr val="dk1"/>
                </a:solidFill>
                <a:latin typeface="Times New Roman"/>
                <a:ea typeface="Times New Roman"/>
                <a:cs typeface="Times New Roman"/>
                <a:sym typeface="Times New Roman"/>
              </a:rPr>
              <a:t> next frame expected by the receiver.</a:t>
            </a:r>
            <a:r>
              <a:rPr lang="en" sz="1385">
                <a:solidFill>
                  <a:schemeClr val="dk1"/>
                </a:solidFill>
                <a:latin typeface="Times New Roman"/>
                <a:ea typeface="Times New Roman"/>
                <a:cs typeface="Times New Roman"/>
                <a:sym typeface="Times New Roman"/>
              </a:rPr>
              <a:t> For example, if frame 0 has arrived safe and sound, the receiver sends an ACK frame with acknowledgment 1 (meaning frame 1 is expected next). If frame 1 has arrived safe and sound, the receiver sends an ACK frame with acknowledgment 0 (meaning frame 0 is expected).</a:t>
            </a:r>
            <a:endParaRPr sz="1385">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385">
              <a:solidFill>
                <a:schemeClr val="dk1"/>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852"/>
              <a:buNone/>
            </a:pPr>
            <a:endParaRPr sz="1230">
              <a:solidFill>
                <a:schemeClr val="dk1"/>
              </a:solidFill>
            </a:endParaRPr>
          </a:p>
          <a:p>
            <a:pPr marL="0" lvl="0" indent="0" algn="l" rtl="0">
              <a:lnSpc>
                <a:spcPct val="105000"/>
              </a:lnSpc>
              <a:spcBef>
                <a:spcPts val="1200"/>
              </a:spcBef>
              <a:spcAft>
                <a:spcPts val="0"/>
              </a:spcAft>
              <a:buSzPts val="852"/>
              <a:buNone/>
            </a:pPr>
            <a:endParaRPr sz="1230">
              <a:solidFill>
                <a:schemeClr val="dk1"/>
              </a:solidFill>
            </a:endParaRPr>
          </a:p>
          <a:p>
            <a:pPr marL="457200" lvl="0" indent="0" algn="l" rtl="0">
              <a:lnSpc>
                <a:spcPct val="105000"/>
              </a:lnSpc>
              <a:spcBef>
                <a:spcPts val="1200"/>
              </a:spcBef>
              <a:spcAft>
                <a:spcPts val="1200"/>
              </a:spcAft>
              <a:buSzPts val="852"/>
              <a:buNone/>
            </a:pPr>
            <a:endParaRPr sz="1385">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311700" y="445025"/>
            <a:ext cx="8264400" cy="390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5000"/>
              </a:lnSpc>
              <a:spcBef>
                <a:spcPts val="0"/>
              </a:spcBef>
              <a:spcAft>
                <a:spcPts val="0"/>
              </a:spcAft>
              <a:buSzPct val="238033"/>
              <a:buNone/>
            </a:pPr>
            <a:r>
              <a:rPr lang="en" sz="1307" b="1">
                <a:latin typeface="Times New Roman"/>
                <a:ea typeface="Times New Roman"/>
                <a:cs typeface="Times New Roman"/>
                <a:sym typeface="Times New Roman"/>
              </a:rPr>
              <a:t>The Stop-and-Wait Automatic Repeat Request (Stop-and-Wait ARQ): In Stop-and-WaitARQ~ the acknowledgment number always announces in modulo-2 arithmetic the sequence number of the next frame expected.</a:t>
            </a:r>
            <a:endParaRPr sz="1307" b="1">
              <a:latin typeface="Times New Roman"/>
              <a:ea typeface="Times New Roman"/>
              <a:cs typeface="Times New Roman"/>
              <a:sym typeface="Times New Roman"/>
            </a:endParaRPr>
          </a:p>
          <a:p>
            <a:pPr marL="0" lvl="0" indent="0" algn="l" rtl="0">
              <a:lnSpc>
                <a:spcPct val="105000"/>
              </a:lnSpc>
              <a:spcBef>
                <a:spcPts val="1200"/>
              </a:spcBef>
              <a:spcAft>
                <a:spcPts val="1200"/>
              </a:spcAft>
              <a:buClr>
                <a:schemeClr val="dk1"/>
              </a:buClr>
              <a:buSzPct val="65200"/>
              <a:buFont typeface="Arial"/>
              <a:buNone/>
            </a:pPr>
            <a:r>
              <a:rPr lang="en" sz="1307" b="1">
                <a:latin typeface="Times New Roman"/>
                <a:ea typeface="Times New Roman"/>
                <a:cs typeface="Times New Roman"/>
                <a:sym typeface="Times New Roman"/>
              </a:rPr>
              <a:t>Normal operation                                                         						   Stop-and-Wait ARQ, lost frame </a:t>
            </a:r>
            <a:endParaRPr/>
          </a:p>
        </p:txBody>
      </p:sp>
      <p:pic>
        <p:nvPicPr>
          <p:cNvPr id="313" name="Google Shape;313;p53"/>
          <p:cNvPicPr preferRelativeResize="0"/>
          <p:nvPr/>
        </p:nvPicPr>
        <p:blipFill rotWithShape="1">
          <a:blip r:embed="rId3">
            <a:alphaModFix/>
          </a:blip>
          <a:srcRect/>
          <a:stretch/>
        </p:blipFill>
        <p:spPr>
          <a:xfrm>
            <a:off x="228550" y="1351500"/>
            <a:ext cx="3762325" cy="3615125"/>
          </a:xfrm>
          <a:prstGeom prst="rect">
            <a:avLst/>
          </a:prstGeom>
          <a:noFill/>
          <a:ln>
            <a:noFill/>
          </a:ln>
        </p:spPr>
      </p:pic>
      <p:pic>
        <p:nvPicPr>
          <p:cNvPr id="314" name="Google Shape;314;p53"/>
          <p:cNvPicPr preferRelativeResize="0"/>
          <p:nvPr/>
        </p:nvPicPr>
        <p:blipFill rotWithShape="1">
          <a:blip r:embed="rId4">
            <a:alphaModFix/>
          </a:blip>
          <a:srcRect/>
          <a:stretch/>
        </p:blipFill>
        <p:spPr>
          <a:xfrm>
            <a:off x="4752249" y="1494525"/>
            <a:ext cx="4201625" cy="3496574"/>
          </a:xfrm>
          <a:prstGeom prst="rect">
            <a:avLst/>
          </a:prstGeom>
          <a:noFill/>
          <a:ln>
            <a:no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4"/>
          <p:cNvSpPr txBox="1">
            <a:spLocks noGrp="1"/>
          </p:cNvSpPr>
          <p:nvPr>
            <p:ph type="title"/>
          </p:nvPr>
        </p:nvSpPr>
        <p:spPr>
          <a:xfrm>
            <a:off x="311700" y="445025"/>
            <a:ext cx="8264400" cy="390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5000"/>
              </a:lnSpc>
              <a:spcBef>
                <a:spcPts val="0"/>
              </a:spcBef>
              <a:spcAft>
                <a:spcPts val="0"/>
              </a:spcAft>
              <a:buSzPct val="238033"/>
              <a:buNone/>
            </a:pPr>
            <a:r>
              <a:rPr lang="en" sz="1307" b="1">
                <a:latin typeface="Times New Roman"/>
                <a:ea typeface="Times New Roman"/>
                <a:cs typeface="Times New Roman"/>
                <a:sym typeface="Times New Roman"/>
              </a:rPr>
              <a:t>The Stop-and-Wait Automatic Repeat Request (Stop-and-Wait ARQ): </a:t>
            </a:r>
            <a:endParaRPr sz="1307" b="1">
              <a:latin typeface="Times New Roman"/>
              <a:ea typeface="Times New Roman"/>
              <a:cs typeface="Times New Roman"/>
              <a:sym typeface="Times New Roman"/>
            </a:endParaRPr>
          </a:p>
          <a:p>
            <a:pPr marL="0" lvl="0" indent="0" algn="l" rtl="0">
              <a:lnSpc>
                <a:spcPct val="105000"/>
              </a:lnSpc>
              <a:spcBef>
                <a:spcPts val="1200"/>
              </a:spcBef>
              <a:spcAft>
                <a:spcPts val="1200"/>
              </a:spcAft>
              <a:buSzPct val="238033"/>
              <a:buNone/>
            </a:pPr>
            <a:r>
              <a:rPr lang="en" sz="1307" b="1">
                <a:latin typeface="Times New Roman"/>
                <a:ea typeface="Times New Roman"/>
                <a:cs typeface="Times New Roman"/>
                <a:sym typeface="Times New Roman"/>
              </a:rPr>
              <a:t> lost ACK frame  :                                                    				 	Stop-and-Wait ARQ, delayed ACK		   </a:t>
            </a:r>
            <a:endParaRPr/>
          </a:p>
        </p:txBody>
      </p:sp>
      <p:pic>
        <p:nvPicPr>
          <p:cNvPr id="320" name="Google Shape;320;p54"/>
          <p:cNvPicPr preferRelativeResize="0"/>
          <p:nvPr/>
        </p:nvPicPr>
        <p:blipFill rotWithShape="1">
          <a:blip r:embed="rId3">
            <a:alphaModFix/>
          </a:blip>
          <a:srcRect/>
          <a:stretch/>
        </p:blipFill>
        <p:spPr>
          <a:xfrm>
            <a:off x="177800" y="1216100"/>
            <a:ext cx="4447450" cy="3068618"/>
          </a:xfrm>
          <a:prstGeom prst="rect">
            <a:avLst/>
          </a:prstGeom>
          <a:noFill/>
          <a:ln>
            <a:noFill/>
          </a:ln>
        </p:spPr>
      </p:pic>
      <p:pic>
        <p:nvPicPr>
          <p:cNvPr id="321" name="Google Shape;321;p54"/>
          <p:cNvPicPr preferRelativeResize="0"/>
          <p:nvPr/>
        </p:nvPicPr>
        <p:blipFill rotWithShape="1">
          <a:blip r:embed="rId4">
            <a:alphaModFix/>
          </a:blip>
          <a:srcRect/>
          <a:stretch/>
        </p:blipFill>
        <p:spPr>
          <a:xfrm>
            <a:off x="4845325" y="1326100"/>
            <a:ext cx="4213951" cy="3214031"/>
          </a:xfrm>
          <a:prstGeom prst="rect">
            <a:avLst/>
          </a:prstGeom>
          <a:noFill/>
          <a:ln>
            <a:noFill/>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520" b="1">
                <a:latin typeface="Times New Roman"/>
                <a:ea typeface="Times New Roman"/>
                <a:cs typeface="Times New Roman"/>
                <a:sym typeface="Times New Roman"/>
              </a:rPr>
              <a:t>Sliding Window Protocol:</a:t>
            </a:r>
            <a:endParaRPr sz="1520" b="1">
              <a:latin typeface="Times New Roman"/>
              <a:ea typeface="Times New Roman"/>
              <a:cs typeface="Times New Roman"/>
              <a:sym typeface="Times New Roman"/>
            </a:endParaRPr>
          </a:p>
        </p:txBody>
      </p:sp>
      <p:sp>
        <p:nvSpPr>
          <p:cNvPr id="327" name="Google Shape;327;p55"/>
          <p:cNvSpPr txBox="1">
            <a:spLocks noGrp="1"/>
          </p:cNvSpPr>
          <p:nvPr>
            <p:ph type="body" idx="1"/>
          </p:nvPr>
        </p:nvSpPr>
        <p:spPr>
          <a:xfrm>
            <a:off x="200925" y="835400"/>
            <a:ext cx="8631300" cy="3733500"/>
          </a:xfrm>
          <a:prstGeom prst="rect">
            <a:avLst/>
          </a:prstGeom>
          <a:noFill/>
          <a:ln>
            <a:noFill/>
          </a:ln>
        </p:spPr>
        <p:txBody>
          <a:bodyPr spcFirstLastPara="1" wrap="square" lIns="91425" tIns="91425" rIns="91425" bIns="91425" anchor="t" anchorCtr="0">
            <a:normAutofit/>
          </a:bodyPr>
          <a:lstStyle/>
          <a:p>
            <a:pPr marL="457200" lvl="0" indent="-311626" algn="l" rtl="0">
              <a:lnSpc>
                <a:spcPct val="115000"/>
              </a:lnSpc>
              <a:spcBef>
                <a:spcPts val="0"/>
              </a:spcBef>
              <a:spcAft>
                <a:spcPts val="0"/>
              </a:spcAft>
              <a:buClr>
                <a:schemeClr val="dk1"/>
              </a:buClr>
              <a:buSzPts val="1308"/>
              <a:buFont typeface="Times New Roman"/>
              <a:buChar char="●"/>
            </a:pPr>
            <a:r>
              <a:rPr lang="en" sz="1307">
                <a:solidFill>
                  <a:schemeClr val="dk1"/>
                </a:solidFill>
                <a:latin typeface="Times New Roman"/>
                <a:ea typeface="Times New Roman"/>
                <a:cs typeface="Times New Roman"/>
                <a:sym typeface="Times New Roman"/>
              </a:rPr>
              <a:t>Go-Back-N ARQ and Selective-Repeat ARQ are the sliding window protocol.</a:t>
            </a:r>
            <a:endParaRPr sz="1307">
              <a:solidFill>
                <a:schemeClr val="dk1"/>
              </a:solidFill>
              <a:latin typeface="Times New Roman"/>
              <a:ea typeface="Times New Roman"/>
              <a:cs typeface="Times New Roman"/>
              <a:sym typeface="Times New Roman"/>
            </a:endParaRPr>
          </a:p>
          <a:p>
            <a:pPr marL="457200" lvl="0" indent="-312420" algn="l" rtl="0">
              <a:lnSpc>
                <a:spcPct val="100000"/>
              </a:lnSpc>
              <a:spcBef>
                <a:spcPts val="0"/>
              </a:spcBef>
              <a:spcAft>
                <a:spcPts val="0"/>
              </a:spcAft>
              <a:buClr>
                <a:schemeClr val="dk1"/>
              </a:buClr>
              <a:buSzPts val="1320"/>
              <a:buFont typeface="Times New Roman"/>
              <a:buChar char="●"/>
            </a:pPr>
            <a:r>
              <a:rPr lang="en" sz="1320">
                <a:solidFill>
                  <a:schemeClr val="dk1"/>
                </a:solidFill>
                <a:latin typeface="Times New Roman"/>
                <a:ea typeface="Times New Roman"/>
                <a:cs typeface="Times New Roman"/>
                <a:sym typeface="Times New Roman"/>
              </a:rPr>
              <a:t>Sliding Window Protocol sends multiple frames at a time.</a:t>
            </a:r>
            <a:endParaRPr sz="1320">
              <a:solidFill>
                <a:schemeClr val="dk1"/>
              </a:solidFill>
              <a:latin typeface="Times New Roman"/>
              <a:ea typeface="Times New Roman"/>
              <a:cs typeface="Times New Roman"/>
              <a:sym typeface="Times New Roman"/>
            </a:endParaRPr>
          </a:p>
          <a:p>
            <a:pPr marL="457200" lvl="0" indent="-312420" algn="l" rtl="0">
              <a:lnSpc>
                <a:spcPct val="100000"/>
              </a:lnSpc>
              <a:spcBef>
                <a:spcPts val="0"/>
              </a:spcBef>
              <a:spcAft>
                <a:spcPts val="0"/>
              </a:spcAft>
              <a:buClr>
                <a:schemeClr val="dk1"/>
              </a:buClr>
              <a:buSzPts val="1320"/>
              <a:buFont typeface="Times New Roman"/>
              <a:buChar char="●"/>
            </a:pPr>
            <a:r>
              <a:rPr lang="en" sz="1320">
                <a:solidFill>
                  <a:schemeClr val="dk1"/>
                </a:solidFill>
                <a:latin typeface="Times New Roman"/>
                <a:ea typeface="Times New Roman"/>
                <a:cs typeface="Times New Roman"/>
                <a:sym typeface="Times New Roman"/>
              </a:rPr>
              <a:t>Number of frames to be sent is depend on the window size</a:t>
            </a:r>
            <a:endParaRPr sz="1320">
              <a:solidFill>
                <a:schemeClr val="dk1"/>
              </a:solidFill>
              <a:latin typeface="Times New Roman"/>
              <a:ea typeface="Times New Roman"/>
              <a:cs typeface="Times New Roman"/>
              <a:sym typeface="Times New Roman"/>
            </a:endParaRPr>
          </a:p>
          <a:p>
            <a:pPr marL="457200" lvl="0" indent="-312420" algn="l" rtl="0">
              <a:lnSpc>
                <a:spcPct val="100000"/>
              </a:lnSpc>
              <a:spcBef>
                <a:spcPts val="0"/>
              </a:spcBef>
              <a:spcAft>
                <a:spcPts val="0"/>
              </a:spcAft>
              <a:buClr>
                <a:schemeClr val="dk1"/>
              </a:buClr>
              <a:buSzPts val="1320"/>
              <a:buFont typeface="Times New Roman"/>
              <a:buChar char="●"/>
            </a:pPr>
            <a:r>
              <a:rPr lang="en" sz="1320">
                <a:solidFill>
                  <a:schemeClr val="dk1"/>
                </a:solidFill>
                <a:latin typeface="Times New Roman"/>
                <a:ea typeface="Times New Roman"/>
                <a:cs typeface="Times New Roman"/>
                <a:sym typeface="Times New Roman"/>
              </a:rPr>
              <a:t>Each frame have frame no. called sequence no.</a:t>
            </a:r>
            <a:endParaRPr sz="132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a:p>
        </p:txBody>
      </p:sp>
      <p:pic>
        <p:nvPicPr>
          <p:cNvPr id="328" name="Google Shape;328;p55"/>
          <p:cNvPicPr preferRelativeResize="0"/>
          <p:nvPr/>
        </p:nvPicPr>
        <p:blipFill rotWithShape="1">
          <a:blip r:embed="rId3">
            <a:alphaModFix/>
          </a:blip>
          <a:srcRect l="1644" t="17207" r="6389" b="16804"/>
          <a:stretch/>
        </p:blipFill>
        <p:spPr>
          <a:xfrm>
            <a:off x="581600" y="1969000"/>
            <a:ext cx="6270001" cy="2529450"/>
          </a:xfrm>
          <a:prstGeom prst="rect">
            <a:avLst/>
          </a:prstGeom>
          <a:noFill/>
          <a:ln>
            <a:noFill/>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6"/>
          <p:cNvSpPr txBox="1">
            <a:spLocks noGrp="1"/>
          </p:cNvSpPr>
          <p:nvPr>
            <p:ph type="body" idx="1"/>
          </p:nvPr>
        </p:nvSpPr>
        <p:spPr>
          <a:xfrm>
            <a:off x="200925" y="835400"/>
            <a:ext cx="8631300" cy="3733500"/>
          </a:xfrm>
          <a:prstGeom prst="rect">
            <a:avLst/>
          </a:prstGeom>
          <a:noFill/>
          <a:ln>
            <a:noFill/>
          </a:ln>
        </p:spPr>
        <p:txBody>
          <a:bodyPr spcFirstLastPara="1" wrap="square" lIns="91425" tIns="91425" rIns="91425" bIns="91425" anchor="t" anchorCtr="0">
            <a:normAutofit/>
          </a:bodyPr>
          <a:lstStyle/>
          <a:p>
            <a:pPr marL="457200" lvl="0" indent="0" algn="l" rtl="0">
              <a:lnSpc>
                <a:spcPct val="100000"/>
              </a:lnSpc>
              <a:spcBef>
                <a:spcPts val="0"/>
              </a:spcBef>
              <a:spcAft>
                <a:spcPts val="0"/>
              </a:spcAft>
              <a:buSzPts val="1800"/>
              <a:buNone/>
            </a:pPr>
            <a:endParaRPr sz="132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a:p>
        </p:txBody>
      </p:sp>
      <p:pic>
        <p:nvPicPr>
          <p:cNvPr id="334" name="Google Shape;334;p56"/>
          <p:cNvPicPr preferRelativeResize="0"/>
          <p:nvPr/>
        </p:nvPicPr>
        <p:blipFill rotWithShape="1">
          <a:blip r:embed="rId3">
            <a:alphaModFix/>
          </a:blip>
          <a:srcRect l="2200" t="18526" r="6491" b="16310"/>
          <a:stretch/>
        </p:blipFill>
        <p:spPr>
          <a:xfrm>
            <a:off x="894625" y="141675"/>
            <a:ext cx="5676451" cy="2145101"/>
          </a:xfrm>
          <a:prstGeom prst="rect">
            <a:avLst/>
          </a:prstGeom>
          <a:noFill/>
          <a:ln>
            <a:noFill/>
          </a:ln>
        </p:spPr>
      </p:pic>
      <p:pic>
        <p:nvPicPr>
          <p:cNvPr id="335" name="Google Shape;335;p56"/>
          <p:cNvPicPr preferRelativeResize="0"/>
          <p:nvPr/>
        </p:nvPicPr>
        <p:blipFill rotWithShape="1">
          <a:blip r:embed="rId4">
            <a:alphaModFix/>
          </a:blip>
          <a:srcRect l="1806" t="19202" r="1612" b="17983"/>
          <a:stretch/>
        </p:blipFill>
        <p:spPr>
          <a:xfrm>
            <a:off x="846650" y="2571750"/>
            <a:ext cx="5986676" cy="2188950"/>
          </a:xfrm>
          <a:prstGeom prst="rect">
            <a:avLst/>
          </a:prstGeom>
          <a:noFill/>
          <a:ln>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7"/>
          <p:cNvPicPr preferRelativeResize="0"/>
          <p:nvPr/>
        </p:nvPicPr>
        <p:blipFill rotWithShape="1">
          <a:blip r:embed="rId3">
            <a:alphaModFix/>
          </a:blip>
          <a:srcRect l="7776" t="33797" r="38289" b="20406"/>
          <a:stretch/>
        </p:blipFill>
        <p:spPr>
          <a:xfrm>
            <a:off x="852300" y="886150"/>
            <a:ext cx="6929025" cy="3307749"/>
          </a:xfrm>
          <a:prstGeom prst="rect">
            <a:avLst/>
          </a:prstGeom>
          <a:noFill/>
          <a:ln>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title"/>
          </p:nvPr>
        </p:nvSpPr>
        <p:spPr>
          <a:xfrm>
            <a:off x="277850" y="47425"/>
            <a:ext cx="8264400" cy="3903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2800"/>
              <a:buNone/>
            </a:pPr>
            <a:r>
              <a:rPr lang="en" sz="1300" b="1">
                <a:latin typeface="Times New Roman"/>
                <a:ea typeface="Times New Roman"/>
                <a:cs typeface="Times New Roman"/>
                <a:sym typeface="Times New Roman"/>
              </a:rPr>
              <a:t>2. Go-Back-N Automatic Repeat Request:</a:t>
            </a:r>
            <a:endParaRPr sz="1300" b="1">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	</a:t>
            </a:r>
            <a:r>
              <a:rPr lang="en" sz="1300">
                <a:latin typeface="Times New Roman"/>
                <a:ea typeface="Times New Roman"/>
                <a:cs typeface="Times New Roman"/>
                <a:sym typeface="Times New Roman"/>
              </a:rPr>
              <a:t>In this protocol we can send several frames before receiving acknowledgments; we keep a copy of these frames until the acknowledgments arrive.</a:t>
            </a:r>
            <a:endParaRPr sz="1300">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Sequence Numbers: </a:t>
            </a:r>
            <a:r>
              <a:rPr lang="en" sz="1300">
                <a:latin typeface="Times New Roman"/>
                <a:ea typeface="Times New Roman"/>
                <a:cs typeface="Times New Roman"/>
                <a:sym typeface="Times New Roman"/>
              </a:rPr>
              <a:t>Frames from a sending station are </a:t>
            </a:r>
            <a:r>
              <a:rPr lang="en" sz="1300" b="1">
                <a:latin typeface="Times New Roman"/>
                <a:ea typeface="Times New Roman"/>
                <a:cs typeface="Times New Roman"/>
                <a:sym typeface="Times New Roman"/>
              </a:rPr>
              <a:t>numbered sequentially.</a:t>
            </a:r>
            <a:r>
              <a:rPr lang="en" sz="1300">
                <a:latin typeface="Times New Roman"/>
                <a:ea typeface="Times New Roman"/>
                <a:cs typeface="Times New Roman"/>
                <a:sym typeface="Times New Roman"/>
              </a:rPr>
              <a:t> If the header of the </a:t>
            </a:r>
            <a:r>
              <a:rPr lang="en" sz="1300" b="1">
                <a:latin typeface="Times New Roman"/>
                <a:ea typeface="Times New Roman"/>
                <a:cs typeface="Times New Roman"/>
                <a:sym typeface="Times New Roman"/>
              </a:rPr>
              <a:t>frame allows m bits for the sequence number, the sequence numbers range from 0 to </a:t>
            </a:r>
            <a:r>
              <a:rPr lang="en" sz="1300" b="1" i="1"/>
              <a:t>2</a:t>
            </a:r>
            <a:r>
              <a:rPr lang="en" sz="1300" b="1" i="1" baseline="30000"/>
              <a:t>m</a:t>
            </a:r>
            <a:r>
              <a:rPr lang="en" sz="1300" b="1">
                <a:latin typeface="Times New Roman"/>
                <a:ea typeface="Times New Roman"/>
                <a:cs typeface="Times New Roman"/>
                <a:sym typeface="Times New Roman"/>
              </a:rPr>
              <a:t>- 1.</a:t>
            </a:r>
            <a:r>
              <a:rPr lang="en" sz="1300">
                <a:latin typeface="Times New Roman"/>
                <a:ea typeface="Times New Roman"/>
                <a:cs typeface="Times New Roman"/>
                <a:sym typeface="Times New Roman"/>
              </a:rPr>
              <a:t> For example, if m is 4, the only sequence numbers are 0 through 15 inclusive.</a:t>
            </a:r>
            <a:endParaRPr sz="1300">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a:latin typeface="Times New Roman"/>
                <a:ea typeface="Times New Roman"/>
                <a:cs typeface="Times New Roman"/>
                <a:sym typeface="Times New Roman"/>
              </a:rPr>
              <a:t>In the Go-Back-N Protocol, the sequence numbers are modulo </a:t>
            </a:r>
            <a:r>
              <a:rPr lang="en" sz="1300" b="1" i="1"/>
              <a:t>2</a:t>
            </a:r>
            <a:r>
              <a:rPr lang="en" sz="1300" b="1" i="1" baseline="30000"/>
              <a:t>m</a:t>
            </a:r>
            <a:r>
              <a:rPr lang="en" sz="1300">
                <a:latin typeface="Times New Roman"/>
                <a:ea typeface="Times New Roman"/>
                <a:cs typeface="Times New Roman"/>
                <a:sym typeface="Times New Roman"/>
              </a:rPr>
              <a:t> where </a:t>
            </a:r>
            <a:r>
              <a:rPr lang="en" sz="1300" b="1">
                <a:latin typeface="Times New Roman"/>
                <a:ea typeface="Times New Roman"/>
                <a:cs typeface="Times New Roman"/>
                <a:sym typeface="Times New Roman"/>
              </a:rPr>
              <a:t>m is the size of the sequence number field in bits.</a:t>
            </a:r>
            <a:endParaRPr sz="1300" b="1">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size of the window: </a:t>
            </a:r>
            <a:r>
              <a:rPr lang="en" sz="1300">
                <a:latin typeface="Times New Roman"/>
                <a:ea typeface="Times New Roman"/>
                <a:cs typeface="Times New Roman"/>
                <a:sym typeface="Times New Roman"/>
              </a:rPr>
              <a:t>The maximum size of the window is </a:t>
            </a:r>
            <a:r>
              <a:rPr lang="en" sz="1300" b="1">
                <a:latin typeface="Times New Roman"/>
                <a:ea typeface="Times New Roman"/>
                <a:cs typeface="Times New Roman"/>
                <a:sym typeface="Times New Roman"/>
              </a:rPr>
              <a:t> </a:t>
            </a:r>
            <a:r>
              <a:rPr lang="en" sz="1300" b="1" i="1"/>
              <a:t>2</a:t>
            </a:r>
            <a:r>
              <a:rPr lang="en" sz="1300" b="1" i="1" baseline="30000"/>
              <a:t>m</a:t>
            </a:r>
            <a:r>
              <a:rPr lang="en" sz="1300" b="1">
                <a:latin typeface="Times New Roman"/>
                <a:ea typeface="Times New Roman"/>
                <a:cs typeface="Times New Roman"/>
                <a:sym typeface="Times New Roman"/>
              </a:rPr>
              <a:t>- 1	</a:t>
            </a:r>
            <a:endParaRPr sz="1300" b="1">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 	</a:t>
            </a:r>
            <a:r>
              <a:rPr lang="en" sz="1300">
                <a:latin typeface="Times New Roman"/>
                <a:ea typeface="Times New Roman"/>
                <a:cs typeface="Times New Roman"/>
                <a:sym typeface="Times New Roman"/>
              </a:rPr>
              <a:t>The window itself is an abstraction; three variables define its size and location at any time. We call these variables Sf(send window, the first outstanding frame), Sn (send window, the next frame to be sent), and S size (send window, size). The variable Sf defines the sequence number of the first (oldest) outstanding frame. The variable Sn holds the sequence number that will be assigned to the next frame to be sent. Finally, the variable Ssize defines the size of the window.</a:t>
            </a:r>
            <a:endParaRPr sz="1300">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Timers, Acknowledgment</a:t>
            </a:r>
            <a:endParaRPr sz="1300" b="1">
              <a:latin typeface="Times New Roman"/>
              <a:ea typeface="Times New Roman"/>
              <a:cs typeface="Times New Roman"/>
              <a:sym typeface="Times New Roman"/>
            </a:endParaRPr>
          </a:p>
          <a:p>
            <a:pPr marL="0" lvl="0" indent="0" algn="l" rtl="0">
              <a:lnSpc>
                <a:spcPct val="105000"/>
              </a:lnSpc>
              <a:spcBef>
                <a:spcPts val="1200"/>
              </a:spcBef>
              <a:spcAft>
                <a:spcPts val="0"/>
              </a:spcAft>
              <a:buSzPts val="2800"/>
              <a:buNone/>
            </a:pPr>
            <a:r>
              <a:rPr lang="en" sz="1300" b="1">
                <a:latin typeface="Times New Roman"/>
                <a:ea typeface="Times New Roman"/>
                <a:cs typeface="Times New Roman"/>
                <a:sym typeface="Times New Roman"/>
              </a:rPr>
              <a:t>Resending a Frame: </a:t>
            </a:r>
            <a:r>
              <a:rPr lang="en" sz="1300">
                <a:latin typeface="Times New Roman"/>
                <a:ea typeface="Times New Roman"/>
                <a:cs typeface="Times New Roman"/>
                <a:sym typeface="Times New Roman"/>
              </a:rPr>
              <a:t>When the timer expires, the sender resends all outstanding frames. For example, suppose the sender has already sent frame 6, but the timer for frame 3 expires. This means that frame 3 has not been acknowledged; the sender goes back and sends frames 3, 4,5, and 6 again. That is why the protocol is called Go-Back-N ARQ.</a:t>
            </a:r>
            <a:endParaRPr sz="1300">
              <a:latin typeface="Times New Roman"/>
              <a:ea typeface="Times New Roman"/>
              <a:cs typeface="Times New Roman"/>
              <a:sym typeface="Times New Roman"/>
            </a:endParaRPr>
          </a:p>
          <a:p>
            <a:pPr marL="0" lvl="0" indent="0" algn="l" rtl="0">
              <a:lnSpc>
                <a:spcPct val="105000"/>
              </a:lnSpc>
              <a:spcBef>
                <a:spcPts val="1200"/>
              </a:spcBef>
              <a:spcAft>
                <a:spcPts val="1200"/>
              </a:spcAft>
              <a:buSzPts val="2800"/>
              <a:buNone/>
            </a:pPr>
            <a:endParaRPr sz="13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59"/>
          <p:cNvPicPr preferRelativeResize="0"/>
          <p:nvPr/>
        </p:nvPicPr>
        <p:blipFill rotWithShape="1">
          <a:blip r:embed="rId3">
            <a:alphaModFix/>
          </a:blip>
          <a:srcRect/>
          <a:stretch/>
        </p:blipFill>
        <p:spPr>
          <a:xfrm>
            <a:off x="152400" y="1043225"/>
            <a:ext cx="3980125" cy="3049149"/>
          </a:xfrm>
          <a:prstGeom prst="rect">
            <a:avLst/>
          </a:prstGeom>
          <a:noFill/>
          <a:ln>
            <a:noFill/>
          </a:ln>
        </p:spPr>
      </p:pic>
      <p:sp>
        <p:nvSpPr>
          <p:cNvPr id="351" name="Google Shape;351;p59"/>
          <p:cNvSpPr txBox="1"/>
          <p:nvPr/>
        </p:nvSpPr>
        <p:spPr>
          <a:xfrm>
            <a:off x="406075" y="414525"/>
            <a:ext cx="3000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Times New Roman"/>
                <a:ea typeface="Times New Roman"/>
                <a:cs typeface="Times New Roman"/>
                <a:sym typeface="Times New Roman"/>
              </a:rPr>
              <a:t>Go-Back-N ARQ: normal operation</a:t>
            </a:r>
            <a:endParaRPr sz="1300" b="0" i="0" u="none" strike="noStrike" cap="none">
              <a:solidFill>
                <a:srgbClr val="000000"/>
              </a:solidFill>
              <a:latin typeface="Times New Roman"/>
              <a:ea typeface="Times New Roman"/>
              <a:cs typeface="Times New Roman"/>
              <a:sym typeface="Times New Roman"/>
            </a:endParaRPr>
          </a:p>
        </p:txBody>
      </p:sp>
      <p:sp>
        <p:nvSpPr>
          <p:cNvPr id="352" name="Google Shape;352;p59"/>
          <p:cNvSpPr txBox="1"/>
          <p:nvPr/>
        </p:nvSpPr>
        <p:spPr>
          <a:xfrm>
            <a:off x="5405725" y="304550"/>
            <a:ext cx="3000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Times New Roman"/>
                <a:ea typeface="Times New Roman"/>
                <a:cs typeface="Times New Roman"/>
                <a:sym typeface="Times New Roman"/>
              </a:rPr>
              <a:t> Go-Back-N ARQ: lost frame</a:t>
            </a:r>
            <a:endParaRPr sz="1300" b="0" i="0" u="none" strike="noStrike" cap="none">
              <a:solidFill>
                <a:srgbClr val="000000"/>
              </a:solidFill>
              <a:latin typeface="Times New Roman"/>
              <a:ea typeface="Times New Roman"/>
              <a:cs typeface="Times New Roman"/>
              <a:sym typeface="Times New Roman"/>
            </a:endParaRPr>
          </a:p>
        </p:txBody>
      </p:sp>
      <p:pic>
        <p:nvPicPr>
          <p:cNvPr id="353" name="Google Shape;353;p59"/>
          <p:cNvPicPr preferRelativeResize="0"/>
          <p:nvPr/>
        </p:nvPicPr>
        <p:blipFill rotWithShape="1">
          <a:blip r:embed="rId4">
            <a:alphaModFix/>
          </a:blip>
          <a:srcRect/>
          <a:stretch/>
        </p:blipFill>
        <p:spPr>
          <a:xfrm>
            <a:off x="4915413" y="814725"/>
            <a:ext cx="3693024" cy="3579348"/>
          </a:xfrm>
          <a:prstGeom prst="rect">
            <a:avLst/>
          </a:prstGeom>
          <a:noFill/>
          <a:ln>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ct val="65131"/>
              <a:buFont typeface="Arial"/>
              <a:buNone/>
            </a:pPr>
            <a:r>
              <a:rPr lang="en" sz="1520"/>
              <a:t>Window size for Go-Back-N ARQ</a:t>
            </a:r>
            <a:endParaRPr/>
          </a:p>
        </p:txBody>
      </p:sp>
      <p:sp>
        <p:nvSpPr>
          <p:cNvPr id="359" name="Google Shape;359;p60"/>
          <p:cNvSpPr txBox="1">
            <a:spLocks noGrp="1"/>
          </p:cNvSpPr>
          <p:nvPr>
            <p:ph type="body" idx="1"/>
          </p:nvPr>
        </p:nvSpPr>
        <p:spPr>
          <a:xfrm>
            <a:off x="311700" y="1135550"/>
            <a:ext cx="8520600" cy="3416400"/>
          </a:xfrm>
          <a:prstGeom prst="rect">
            <a:avLst/>
          </a:prstGeom>
          <a:noFill/>
          <a:ln>
            <a:noFill/>
          </a:ln>
        </p:spPr>
        <p:txBody>
          <a:bodyPr spcFirstLastPara="1" wrap="square" lIns="91425" tIns="91425" rIns="91425" bIns="91425" anchor="t" anchorCtr="0">
            <a:normAutofit/>
          </a:bodyPr>
          <a:lstStyle/>
          <a:p>
            <a:pPr marL="0" lvl="0" indent="457200" algn="just" rtl="0">
              <a:lnSpc>
                <a:spcPct val="115000"/>
              </a:lnSpc>
              <a:spcBef>
                <a:spcPts val="0"/>
              </a:spcBef>
              <a:spcAft>
                <a:spcPts val="1200"/>
              </a:spcAft>
              <a:buSzPts val="1800"/>
              <a:buNone/>
            </a:pPr>
            <a:r>
              <a:rPr lang="en" sz="1600">
                <a:solidFill>
                  <a:schemeClr val="dk1"/>
                </a:solidFill>
                <a:latin typeface="Times New Roman"/>
                <a:ea typeface="Times New Roman"/>
                <a:cs typeface="Times New Roman"/>
                <a:sym typeface="Times New Roman"/>
              </a:rPr>
              <a:t>We can now show why the size of the send window must be less than  </a:t>
            </a:r>
            <a:r>
              <a:rPr lang="en" sz="1600" b="1">
                <a:solidFill>
                  <a:schemeClr val="dk1"/>
                </a:solidFill>
                <a:latin typeface="Times New Roman"/>
                <a:ea typeface="Times New Roman"/>
                <a:cs typeface="Times New Roman"/>
                <a:sym typeface="Times New Roman"/>
              </a:rPr>
              <a:t> </a:t>
            </a:r>
            <a:r>
              <a:rPr lang="en" sz="1600" b="1" i="1">
                <a:solidFill>
                  <a:schemeClr val="dk1"/>
                </a:solidFill>
              </a:rPr>
              <a:t>2</a:t>
            </a:r>
            <a:r>
              <a:rPr lang="en" sz="1600" b="1" i="1" baseline="30000">
                <a:solidFill>
                  <a:schemeClr val="dk1"/>
                </a:solidFill>
              </a:rPr>
              <a:t>m</a:t>
            </a:r>
            <a:r>
              <a:rPr lang="en" sz="1600">
                <a:solidFill>
                  <a:schemeClr val="dk1"/>
                </a:solidFill>
                <a:latin typeface="Times New Roman"/>
                <a:ea typeface="Times New Roman"/>
                <a:cs typeface="Times New Roman"/>
                <a:sym typeface="Times New Roman"/>
              </a:rPr>
              <a:t>. As an example, we choose m = 2, which means the size of the window can be  </a:t>
            </a:r>
            <a:r>
              <a:rPr lang="en" sz="1600" b="1">
                <a:solidFill>
                  <a:schemeClr val="dk1"/>
                </a:solidFill>
                <a:latin typeface="Times New Roman"/>
                <a:ea typeface="Times New Roman"/>
                <a:cs typeface="Times New Roman"/>
                <a:sym typeface="Times New Roman"/>
              </a:rPr>
              <a:t> </a:t>
            </a:r>
            <a:r>
              <a:rPr lang="en" sz="1600" b="1" i="1">
                <a:solidFill>
                  <a:schemeClr val="dk1"/>
                </a:solidFill>
              </a:rPr>
              <a:t>2</a:t>
            </a:r>
            <a:r>
              <a:rPr lang="en" sz="1600" b="1" i="1" baseline="30000">
                <a:solidFill>
                  <a:schemeClr val="dk1"/>
                </a:solidFill>
              </a:rPr>
              <a:t>m</a:t>
            </a:r>
            <a:r>
              <a:rPr lang="en" sz="1600" b="1">
                <a:solidFill>
                  <a:schemeClr val="dk1"/>
                </a:solidFill>
                <a:latin typeface="Times New Roman"/>
                <a:ea typeface="Times New Roman"/>
                <a:cs typeface="Times New Roman"/>
                <a:sym typeface="Times New Roman"/>
              </a:rPr>
              <a:t>-</a:t>
            </a:r>
            <a:r>
              <a:rPr lang="en" sz="1600">
                <a:solidFill>
                  <a:schemeClr val="dk1"/>
                </a:solidFill>
                <a:latin typeface="Times New Roman"/>
                <a:ea typeface="Times New Roman"/>
                <a:cs typeface="Times New Roman"/>
                <a:sym typeface="Times New Roman"/>
              </a:rPr>
              <a:t>1, or 3. Figure in next slide compares a window size of 3 against a window size of 4. If the size of the window is 3 (less than 2 2) and all three acknowledgments are lost, the frame timer expires and all three frames are resent. The receiver is now expecting frame 3, not frame 0, so the duplicate frame is correctly discarded. On the other hand, if the size of the window is 4 (equal to 2 raised 2 ) and all acknowledgments are lost, the sender will send a duplicate of frame 0. However, this time the window of the receiver expects to receive frame 0, so it accepts frame 0, not as a duplicate, but as the first frame in the next cycle. This is an error.</a:t>
            </a:r>
            <a:endParaRPr sz="21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B8AC-E22B-99FD-46B4-E9EC7572A72B}"/>
              </a:ext>
            </a:extLst>
          </p:cNvPr>
          <p:cNvSpPr>
            <a:spLocks noGrp="1"/>
          </p:cNvSpPr>
          <p:nvPr>
            <p:ph type="title"/>
          </p:nvPr>
        </p:nvSpPr>
        <p:spPr/>
        <p:txBody>
          <a:bodyPr>
            <a:normAutofit fontScale="90000"/>
          </a:bodyPr>
          <a:lstStyle/>
          <a:p>
            <a:r>
              <a:rPr lang="en-US" dirty="0"/>
              <a:t>2.</a:t>
            </a:r>
            <a:r>
              <a:rPr lang="en" b="1" dirty="0">
                <a:latin typeface="Times New Roman"/>
                <a:ea typeface="Times New Roman"/>
                <a:cs typeface="Times New Roman"/>
                <a:sym typeface="Times New Roman"/>
              </a:rPr>
              <a:t> Flag bytes with byte stuffing (Character S</a:t>
            </a:r>
            <a:r>
              <a:rPr lang="en-US" b="1" dirty="0">
                <a:latin typeface="Times New Roman"/>
                <a:ea typeface="Times New Roman"/>
                <a:cs typeface="Times New Roman"/>
                <a:sym typeface="Times New Roman"/>
              </a:rPr>
              <a:t>t</a:t>
            </a:r>
            <a:r>
              <a:rPr lang="en" b="1" dirty="0">
                <a:latin typeface="Times New Roman"/>
                <a:ea typeface="Times New Roman"/>
                <a:cs typeface="Times New Roman"/>
                <a:sym typeface="Times New Roman"/>
              </a:rPr>
              <a:t>uffing)</a:t>
            </a:r>
            <a:endParaRPr lang="en-US" dirty="0"/>
          </a:p>
        </p:txBody>
      </p:sp>
      <p:sp>
        <p:nvSpPr>
          <p:cNvPr id="3" name="Text Placeholder 2">
            <a:extLst>
              <a:ext uri="{FF2B5EF4-FFF2-40B4-BE49-F238E27FC236}">
                <a16:creationId xmlns:a16="http://schemas.microsoft.com/office/drawing/2014/main" id="{C5C335A5-E013-4189-5629-1B9E18101419}"/>
              </a:ext>
            </a:extLst>
          </p:cNvPr>
          <p:cNvSpPr>
            <a:spLocks noGrp="1"/>
          </p:cNvSpPr>
          <p:nvPr>
            <p:ph type="body" idx="1"/>
          </p:nvPr>
        </p:nvSpPr>
        <p:spPr>
          <a:xfrm>
            <a:off x="311700" y="1152475"/>
            <a:ext cx="8520600" cy="3860200"/>
          </a:xfrm>
        </p:spPr>
        <p:txBody>
          <a:bodyPr/>
          <a:lstStyle/>
          <a:p>
            <a:r>
              <a:rPr lang="en-US" dirty="0"/>
              <a:t>In the data link layer, a flag is a special bit or byte sequence used to mark the beginning and end of a frame, acting as a delimiter to separate individual data frames. </a:t>
            </a:r>
          </a:p>
          <a:p>
            <a:r>
              <a:rPr lang="en-US" dirty="0"/>
              <a:t>This is crucial for the receiver to correctly identify where one frame ends and the next begins, especially in continuous data streams. </a:t>
            </a:r>
          </a:p>
          <a:p>
            <a:r>
              <a:rPr lang="en-US" b="1" dirty="0"/>
              <a:t>Purpose:</a:t>
            </a:r>
            <a:endParaRPr lang="en-US" dirty="0"/>
          </a:p>
          <a:p>
            <a:r>
              <a:rPr lang="en-US" dirty="0"/>
              <a:t>Flags are used to delineate the boundaries of a data frame, indicating where the frame starts and ends. </a:t>
            </a:r>
          </a:p>
          <a:p>
            <a:r>
              <a:rPr lang="en-US" dirty="0"/>
              <a:t>Format:</a:t>
            </a:r>
          </a:p>
          <a:p>
            <a:r>
              <a:rPr lang="en-US" dirty="0"/>
              <a:t>In many protocols, like HDLC, the flag is a specific bit pattern, such as 01111110</a:t>
            </a:r>
          </a:p>
          <a:p>
            <a:endParaRPr lang="en-US" dirty="0"/>
          </a:p>
        </p:txBody>
      </p:sp>
    </p:spTree>
    <p:extLst>
      <p:ext uri="{BB962C8B-B14F-4D97-AF65-F5344CB8AC3E}">
        <p14:creationId xmlns:p14="http://schemas.microsoft.com/office/powerpoint/2010/main" val="24096324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520"/>
              <a:t>Window size for Go-Back-N ARQ</a:t>
            </a:r>
            <a:endParaRPr sz="1520"/>
          </a:p>
        </p:txBody>
      </p:sp>
      <p:pic>
        <p:nvPicPr>
          <p:cNvPr id="365" name="Google Shape;365;p61"/>
          <p:cNvPicPr preferRelativeResize="0"/>
          <p:nvPr/>
        </p:nvPicPr>
        <p:blipFill rotWithShape="1">
          <a:blip r:embed="rId3">
            <a:alphaModFix/>
          </a:blip>
          <a:srcRect/>
          <a:stretch/>
        </p:blipFill>
        <p:spPr>
          <a:xfrm>
            <a:off x="1160275" y="1055350"/>
            <a:ext cx="6019975" cy="4011875"/>
          </a:xfrm>
          <a:prstGeom prst="rect">
            <a:avLst/>
          </a:prstGeom>
          <a:noFill/>
          <a:ln>
            <a:noFill/>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2"/>
          <p:cNvSpPr txBox="1">
            <a:spLocks noGrp="1"/>
          </p:cNvSpPr>
          <p:nvPr>
            <p:ph type="title"/>
          </p:nvPr>
        </p:nvSpPr>
        <p:spPr>
          <a:xfrm>
            <a:off x="413200" y="11510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520" b="1">
                <a:latin typeface="Times New Roman"/>
                <a:ea typeface="Times New Roman"/>
                <a:cs typeface="Times New Roman"/>
                <a:sym typeface="Times New Roman"/>
              </a:rPr>
              <a:t>Selective Repeat Automatic Repeat Request</a:t>
            </a:r>
            <a:endParaRPr sz="1520" b="1">
              <a:latin typeface="Times New Roman"/>
              <a:ea typeface="Times New Roman"/>
              <a:cs typeface="Times New Roman"/>
              <a:sym typeface="Times New Roman"/>
            </a:endParaRPr>
          </a:p>
        </p:txBody>
      </p:sp>
      <p:sp>
        <p:nvSpPr>
          <p:cNvPr id="371" name="Google Shape;371;p62"/>
          <p:cNvSpPr txBox="1">
            <a:spLocks noGrp="1"/>
          </p:cNvSpPr>
          <p:nvPr>
            <p:ph type="body" idx="1"/>
          </p:nvPr>
        </p:nvSpPr>
        <p:spPr>
          <a:xfrm>
            <a:off x="150150" y="488550"/>
            <a:ext cx="8682300" cy="45345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For noisy links, there is another mechanism that does not resend N frames when just one frame is damaged; only the damaged frame is resent. This mechanism is called Selective RepeatARQ.</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600">
                <a:solidFill>
                  <a:schemeClr val="dk1"/>
                </a:solidFill>
                <a:latin typeface="Times New Roman"/>
                <a:ea typeface="Times New Roman"/>
                <a:cs typeface="Times New Roman"/>
                <a:sym typeface="Times New Roman"/>
              </a:rPr>
              <a:t>It is more efficient for noisy links, but the processing at the receiver is more complex.</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600" b="1">
                <a:solidFill>
                  <a:schemeClr val="dk1"/>
                </a:solidFill>
                <a:latin typeface="Times New Roman"/>
                <a:ea typeface="Times New Roman"/>
                <a:cs typeface="Times New Roman"/>
                <a:sym typeface="Times New Roman"/>
              </a:rPr>
              <a:t>Windows :</a:t>
            </a:r>
            <a:r>
              <a:rPr lang="en" sz="1600">
                <a:solidFill>
                  <a:schemeClr val="dk1"/>
                </a:solidFill>
                <a:latin typeface="Times New Roman"/>
                <a:ea typeface="Times New Roman"/>
                <a:cs typeface="Times New Roman"/>
                <a:sym typeface="Times New Roman"/>
              </a:rPr>
              <a:t> The Selective Repeat Protocol also uses two windows: a send window and a receive window. However, there are differences between the windows in this protocol and the ones in Go-Back-N. </a:t>
            </a:r>
            <a:r>
              <a:rPr lang="en" sz="1600" b="1">
                <a:solidFill>
                  <a:schemeClr val="dk1"/>
                </a:solidFill>
                <a:latin typeface="Times New Roman"/>
                <a:ea typeface="Times New Roman"/>
                <a:cs typeface="Times New Roman"/>
                <a:sym typeface="Times New Roman"/>
              </a:rPr>
              <a:t>First, the size of the send window is much smaller; it is </a:t>
            </a:r>
            <a:r>
              <a:rPr lang="en" sz="1600" b="1" i="1">
                <a:solidFill>
                  <a:schemeClr val="dk1"/>
                </a:solidFill>
              </a:rPr>
              <a:t>2</a:t>
            </a:r>
            <a:r>
              <a:rPr lang="en" b="1" i="1" baseline="30000">
                <a:solidFill>
                  <a:schemeClr val="dk1"/>
                </a:solidFill>
              </a:rPr>
              <a:t>m</a:t>
            </a:r>
            <a:r>
              <a:rPr lang="en" b="1">
                <a:solidFill>
                  <a:schemeClr val="dk1"/>
                </a:solidFill>
                <a:latin typeface="Times New Roman"/>
                <a:ea typeface="Times New Roman"/>
                <a:cs typeface="Times New Roman"/>
                <a:sym typeface="Times New Roman"/>
              </a:rPr>
              <a:t>-1.</a:t>
            </a:r>
            <a:r>
              <a:rPr lang="en" sz="1600">
                <a:solidFill>
                  <a:schemeClr val="dk1"/>
                </a:solidFill>
                <a:latin typeface="Times New Roman"/>
                <a:ea typeface="Times New Roman"/>
                <a:cs typeface="Times New Roman"/>
                <a:sym typeface="Times New Roman"/>
              </a:rPr>
              <a:t> Second, the </a:t>
            </a:r>
            <a:r>
              <a:rPr lang="en" sz="1600" b="1">
                <a:solidFill>
                  <a:schemeClr val="dk1"/>
                </a:solidFill>
                <a:latin typeface="Times New Roman"/>
                <a:ea typeface="Times New Roman"/>
                <a:cs typeface="Times New Roman"/>
                <a:sym typeface="Times New Roman"/>
              </a:rPr>
              <a:t>receive window is the same size as the send window.</a:t>
            </a:r>
            <a:endParaRPr sz="16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600">
                <a:solidFill>
                  <a:schemeClr val="dk1"/>
                </a:solidFill>
                <a:latin typeface="Times New Roman"/>
                <a:ea typeface="Times New Roman"/>
                <a:cs typeface="Times New Roman"/>
                <a:sym typeface="Times New Roman"/>
              </a:rPr>
              <a:t>For example, if m = 4, the sequence numbers go from 0 to 15, but the size of the window is just 8 (it is 15 in the Go-Back-N Protocol).</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endParaRPr sz="16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SzPts val="1800"/>
              <a:buNone/>
            </a:pPr>
            <a:endParaRPr sz="16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3"/>
          <p:cNvSpPr txBox="1">
            <a:spLocks noGrp="1"/>
          </p:cNvSpPr>
          <p:nvPr>
            <p:ph type="title"/>
          </p:nvPr>
        </p:nvSpPr>
        <p:spPr>
          <a:xfrm>
            <a:off x="413200" y="11510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420" b="1">
                <a:latin typeface="Times New Roman"/>
                <a:ea typeface="Times New Roman"/>
                <a:cs typeface="Times New Roman"/>
                <a:sym typeface="Times New Roman"/>
              </a:rPr>
              <a:t>Selective Repeat ARQ: lost frame</a:t>
            </a:r>
            <a:endParaRPr sz="1420" b="1">
              <a:latin typeface="Times New Roman"/>
              <a:ea typeface="Times New Roman"/>
              <a:cs typeface="Times New Roman"/>
              <a:sym typeface="Times New Roman"/>
            </a:endParaRPr>
          </a:p>
        </p:txBody>
      </p:sp>
      <p:pic>
        <p:nvPicPr>
          <p:cNvPr id="377" name="Google Shape;377;p63"/>
          <p:cNvPicPr preferRelativeResize="0"/>
          <p:nvPr/>
        </p:nvPicPr>
        <p:blipFill rotWithShape="1">
          <a:blip r:embed="rId3">
            <a:alphaModFix/>
          </a:blip>
          <a:srcRect/>
          <a:stretch/>
        </p:blipFill>
        <p:spPr>
          <a:xfrm>
            <a:off x="2561475" y="831725"/>
            <a:ext cx="4021049" cy="4150900"/>
          </a:xfrm>
          <a:prstGeom prst="rect">
            <a:avLst/>
          </a:prstGeom>
          <a:noFill/>
          <a:ln>
            <a:noFill/>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4"/>
          <p:cNvSpPr txBox="1"/>
          <p:nvPr/>
        </p:nvSpPr>
        <p:spPr>
          <a:xfrm>
            <a:off x="557000" y="515450"/>
            <a:ext cx="8778900" cy="2739900"/>
          </a:xfrm>
          <a:prstGeom prst="rect">
            <a:avLst/>
          </a:prstGeom>
          <a:noFill/>
          <a:ln>
            <a:noFill/>
          </a:ln>
        </p:spPr>
        <p:txBody>
          <a:bodyPr spcFirstLastPara="1" wrap="square" lIns="91425" tIns="91425" rIns="91425" bIns="91425" anchor="t" anchorCtr="0">
            <a:spAutoFit/>
          </a:bodyPr>
          <a:lstStyle/>
          <a:p>
            <a:pPr marL="0" marR="0" lvl="0" indent="457200" algn="just"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Times New Roman"/>
                <a:ea typeface="Times New Roman"/>
                <a:cs typeface="Times New Roman"/>
                <a:sym typeface="Times New Roman"/>
              </a:rPr>
              <a:t>We can now show why the size of  the sender and receiver windows must be at most</a:t>
            </a:r>
            <a:r>
              <a:rPr lang="en" sz="1800" b="1" i="0" u="none" strike="noStrike" cap="none">
                <a:solidFill>
                  <a:srgbClr val="000000"/>
                </a:solidFill>
                <a:latin typeface="Times New Roman"/>
                <a:ea typeface="Times New Roman"/>
                <a:cs typeface="Times New Roman"/>
                <a:sym typeface="Times New Roman"/>
              </a:rPr>
              <a:t> one-half of </a:t>
            </a:r>
            <a:r>
              <a:rPr lang="en" sz="1800" b="1" i="0" u="none" strike="noStrike" cap="none">
                <a:solidFill>
                  <a:schemeClr val="dk1"/>
                </a:solidFill>
                <a:latin typeface="Times New Roman"/>
                <a:ea typeface="Times New Roman"/>
                <a:cs typeface="Times New Roman"/>
                <a:sym typeface="Times New Roman"/>
              </a:rPr>
              <a:t> </a:t>
            </a:r>
            <a:r>
              <a:rPr lang="en" sz="1800" b="1" i="1" u="none" strike="noStrike" cap="none">
                <a:solidFill>
                  <a:schemeClr val="dk1"/>
                </a:solidFill>
                <a:latin typeface="Arial"/>
                <a:ea typeface="Arial"/>
                <a:cs typeface="Arial"/>
                <a:sym typeface="Arial"/>
              </a:rPr>
              <a:t>2</a:t>
            </a:r>
            <a:r>
              <a:rPr lang="en" sz="2000" b="1" i="1" u="none" strike="noStrike" cap="none" baseline="30000">
                <a:solidFill>
                  <a:schemeClr val="dk1"/>
                </a:solidFill>
                <a:latin typeface="Arial"/>
                <a:ea typeface="Arial"/>
                <a:cs typeface="Arial"/>
                <a:sym typeface="Arial"/>
              </a:rPr>
              <a:t>m</a:t>
            </a:r>
            <a:r>
              <a:rPr lang="en" sz="1800" b="0" i="0" u="none" strike="noStrike" cap="none">
                <a:solidFill>
                  <a:srgbClr val="000000"/>
                </a:solidFill>
                <a:latin typeface="Times New Roman"/>
                <a:ea typeface="Times New Roman"/>
                <a:cs typeface="Times New Roman"/>
                <a:sym typeface="Times New Roman"/>
              </a:rPr>
              <a:t>. For an example, we choose m = 2, which means the size of the window is </a:t>
            </a:r>
            <a:r>
              <a:rPr lang="en" sz="1800" b="1" i="0" u="none" strike="noStrike" cap="none">
                <a:solidFill>
                  <a:schemeClr val="dk1"/>
                </a:solidFill>
                <a:latin typeface="Times New Roman"/>
                <a:ea typeface="Times New Roman"/>
                <a:cs typeface="Times New Roman"/>
                <a:sym typeface="Times New Roman"/>
              </a:rPr>
              <a:t> </a:t>
            </a:r>
            <a:r>
              <a:rPr lang="en" sz="1800" b="1" i="1" u="none" strike="noStrike" cap="none">
                <a:solidFill>
                  <a:schemeClr val="dk1"/>
                </a:solidFill>
                <a:latin typeface="Arial"/>
                <a:ea typeface="Arial"/>
                <a:cs typeface="Arial"/>
                <a:sym typeface="Arial"/>
              </a:rPr>
              <a:t>2</a:t>
            </a:r>
            <a:r>
              <a:rPr lang="en" sz="2000" b="1" i="1" u="none" strike="noStrike" cap="none" baseline="30000">
                <a:solidFill>
                  <a:schemeClr val="dk1"/>
                </a:solidFill>
                <a:latin typeface="Arial"/>
                <a:ea typeface="Arial"/>
                <a:cs typeface="Arial"/>
                <a:sym typeface="Arial"/>
              </a:rPr>
              <a:t>m</a:t>
            </a:r>
            <a:r>
              <a:rPr lang="en" sz="1800" b="0" i="0" u="none" strike="noStrike" cap="none">
                <a:solidFill>
                  <a:srgbClr val="000000"/>
                </a:solidFill>
                <a:latin typeface="Times New Roman"/>
                <a:ea typeface="Times New Roman"/>
                <a:cs typeface="Times New Roman"/>
                <a:sym typeface="Times New Roman"/>
              </a:rPr>
              <a:t>/2, or 2. Figure 11.21 compares a window size of 2 with a window size of 3. If the size of the window is 2 and all acknowledgments are lost, the timer for frame 0 expires and frame 0 is resent. However, the window of the receiver is now expecting frame 2, not frame 0, so this duplicate frame is correctly discarded. When the size of the window is 3 and all acknowledgments are lost, the sender sends a duplicate of frame 0. However, this time, the window of the receiver expects to receive frame 0 (0 is part of the window), so it accepts frame 0, not as a duplicate, but as the first frame in the next cycle. This is clearly an error.</a:t>
            </a:r>
            <a:endParaRPr sz="1800" b="0" i="0" u="none" strike="noStrike" cap="none">
              <a:solidFill>
                <a:srgbClr val="000000"/>
              </a:solidFill>
              <a:latin typeface="Times New Roman"/>
              <a:ea typeface="Times New Roman"/>
              <a:cs typeface="Times New Roman"/>
              <a:sym typeface="Times New Roman"/>
            </a:endParaRPr>
          </a:p>
        </p:txBody>
      </p:sp>
      <p:sp>
        <p:nvSpPr>
          <p:cNvPr id="383" name="Google Shape;383;p64"/>
          <p:cNvSpPr txBox="1">
            <a:spLocks noGrp="1"/>
          </p:cNvSpPr>
          <p:nvPr>
            <p:ph type="title"/>
          </p:nvPr>
        </p:nvSpPr>
        <p:spPr>
          <a:xfrm>
            <a:off x="413200" y="11510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420" b="1">
                <a:latin typeface="Times New Roman"/>
                <a:ea typeface="Times New Roman"/>
                <a:cs typeface="Times New Roman"/>
                <a:sym typeface="Times New Roman"/>
              </a:rPr>
              <a:t>Selective Repeat ARQ: window size</a:t>
            </a:r>
            <a:endParaRPr sz="142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p:nvPr/>
        </p:nvSpPr>
        <p:spPr>
          <a:xfrm>
            <a:off x="557000" y="515450"/>
            <a:ext cx="8778900" cy="3849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p:txBody>
      </p:sp>
      <p:sp>
        <p:nvSpPr>
          <p:cNvPr id="389" name="Google Shape;389;p65"/>
          <p:cNvSpPr txBox="1">
            <a:spLocks noGrp="1"/>
          </p:cNvSpPr>
          <p:nvPr>
            <p:ph type="title"/>
          </p:nvPr>
        </p:nvSpPr>
        <p:spPr>
          <a:xfrm>
            <a:off x="413200" y="11510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420" b="1">
                <a:latin typeface="Times New Roman"/>
                <a:ea typeface="Times New Roman"/>
                <a:cs typeface="Times New Roman"/>
                <a:sym typeface="Times New Roman"/>
              </a:rPr>
              <a:t>Selective Repeat ARQ: window size</a:t>
            </a:r>
            <a:endParaRPr sz="1420" b="1">
              <a:latin typeface="Times New Roman"/>
              <a:ea typeface="Times New Roman"/>
              <a:cs typeface="Times New Roman"/>
              <a:sym typeface="Times New Roman"/>
            </a:endParaRPr>
          </a:p>
        </p:txBody>
      </p:sp>
      <p:pic>
        <p:nvPicPr>
          <p:cNvPr id="390" name="Google Shape;390;p65"/>
          <p:cNvPicPr preferRelativeResize="0"/>
          <p:nvPr/>
        </p:nvPicPr>
        <p:blipFill rotWithShape="1">
          <a:blip r:embed="rId3">
            <a:alphaModFix/>
          </a:blip>
          <a:srcRect/>
          <a:stretch/>
        </p:blipFill>
        <p:spPr>
          <a:xfrm>
            <a:off x="482400" y="515457"/>
            <a:ext cx="7422651" cy="4656568"/>
          </a:xfrm>
          <a:prstGeom prst="rect">
            <a:avLst/>
          </a:prstGeom>
          <a:noFill/>
          <a:ln>
            <a:noFill/>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2120"/>
              <a:t>Piggybacking</a:t>
            </a:r>
            <a:endParaRPr sz="2120"/>
          </a:p>
        </p:txBody>
      </p:sp>
      <p:sp>
        <p:nvSpPr>
          <p:cNvPr id="396" name="Google Shape;396;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0200" algn="just"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In real life, data frames are normally flowing in both directions: from node A to node B and from node B to node A. </a:t>
            </a:r>
            <a:endParaRPr sz="1600">
              <a:solidFill>
                <a:srgbClr val="000000"/>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This means that the control information also needs to flow in both directions. </a:t>
            </a:r>
            <a:endParaRPr sz="1600">
              <a:solidFill>
                <a:srgbClr val="000000"/>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 technique called piggybacking is used to improve the efficiency of the bidirectional protocols. </a:t>
            </a:r>
            <a:endParaRPr sz="1600">
              <a:solidFill>
                <a:srgbClr val="000000"/>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When a frame is carrying data from A to B, it can also carry control information about arrived (or lost) frames from B; when a frame is carrying data from B to A, it can also carry control information about the arrived (or lost) frames from A.</a:t>
            </a:r>
            <a:endParaRPr sz="160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7"/>
          <p:cNvSpPr txBox="1">
            <a:spLocks noGrp="1"/>
          </p:cNvSpPr>
          <p:nvPr>
            <p:ph type="title"/>
          </p:nvPr>
        </p:nvSpPr>
        <p:spPr>
          <a:xfrm>
            <a:off x="370925" y="4196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1600" b="1"/>
              <a:t>WAN Connectivity: </a:t>
            </a:r>
            <a:endParaRPr sz="1600" b="1"/>
          </a:p>
        </p:txBody>
      </p:sp>
      <p:sp>
        <p:nvSpPr>
          <p:cNvPr id="402" name="Google Shape;402;p67"/>
          <p:cNvSpPr txBox="1">
            <a:spLocks noGrp="1"/>
          </p:cNvSpPr>
          <p:nvPr>
            <p:ph type="body" idx="1"/>
          </p:nvPr>
        </p:nvSpPr>
        <p:spPr>
          <a:xfrm>
            <a:off x="370925" y="1127100"/>
            <a:ext cx="8653500" cy="34164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PPP: one of the most common protocols for point-to-point access is the Point-to-Point Protocol (PPP) .It is byte-oriented protocol.</a:t>
            </a:r>
            <a:endParaRPr sz="1700">
              <a:solidFill>
                <a:schemeClr val="dk1"/>
              </a:solidFill>
            </a:endParaRPr>
          </a:p>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HDLC: High-level Data Link Control (HDLC) is a bit-oriented protocol for communication over point-to-point and multipoint links.</a:t>
            </a:r>
            <a:endParaRPr sz="1700">
              <a:solidFill>
                <a:schemeClr val="dk1"/>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8"/>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320040" algn="l" rtl="0">
              <a:lnSpc>
                <a:spcPct val="115000"/>
              </a:lnSpc>
              <a:spcBef>
                <a:spcPts val="0"/>
              </a:spcBef>
              <a:spcAft>
                <a:spcPts val="0"/>
              </a:spcAft>
              <a:buClr>
                <a:schemeClr val="dk1"/>
              </a:buClr>
              <a:buSzPct val="100000"/>
              <a:buAutoNum type="arabicPeriod"/>
            </a:pPr>
            <a:r>
              <a:rPr lang="en" sz="1600" b="1"/>
              <a:t>Point-to-Point Protocol (PPP) </a:t>
            </a:r>
            <a:endParaRPr sz="1600" b="1"/>
          </a:p>
          <a:p>
            <a:pPr marL="0" lvl="0" indent="0" algn="l" rtl="0">
              <a:lnSpc>
                <a:spcPct val="100000"/>
              </a:lnSpc>
              <a:spcBef>
                <a:spcPts val="1200"/>
              </a:spcBef>
              <a:spcAft>
                <a:spcPts val="0"/>
              </a:spcAft>
              <a:buSzPct val="111111"/>
              <a:buNone/>
            </a:pPr>
            <a:endParaRPr b="1"/>
          </a:p>
        </p:txBody>
      </p:sp>
      <p:sp>
        <p:nvSpPr>
          <p:cNvPr id="408" name="Google Shape;408;p68"/>
          <p:cNvSpPr txBox="1">
            <a:spLocks noGrp="1"/>
          </p:cNvSpPr>
          <p:nvPr>
            <p:ph type="body" idx="1"/>
          </p:nvPr>
        </p:nvSpPr>
        <p:spPr>
          <a:xfrm>
            <a:off x="282600" y="576625"/>
            <a:ext cx="8578800" cy="4165500"/>
          </a:xfrm>
          <a:prstGeom prst="rect">
            <a:avLst/>
          </a:prstGeom>
          <a:noFill/>
          <a:ln>
            <a:noFill/>
          </a:ln>
        </p:spPr>
        <p:txBody>
          <a:bodyPr spcFirstLastPara="1" wrap="square" lIns="91425" tIns="91425" rIns="91425" bIns="91425" anchor="t" anchorCtr="0">
            <a:noAutofit/>
          </a:bodyPr>
          <a:lstStyle/>
          <a:p>
            <a:pPr marL="0" lvl="0" indent="457200" algn="just" rtl="0">
              <a:lnSpc>
                <a:spcPct val="115000"/>
              </a:lnSpc>
              <a:spcBef>
                <a:spcPts val="0"/>
              </a:spcBef>
              <a:spcAft>
                <a:spcPts val="0"/>
              </a:spcAft>
              <a:buClr>
                <a:schemeClr val="dk1"/>
              </a:buClr>
              <a:buSzPts val="1100"/>
              <a:buFont typeface="Arial"/>
              <a:buNone/>
            </a:pPr>
            <a:r>
              <a:rPr lang="en" sz="1500">
                <a:solidFill>
                  <a:schemeClr val="dk1"/>
                </a:solidFill>
              </a:rPr>
              <a:t>Today, millions of Internet users who need to connect their home computers to the server of an Internet service provider use PPP. The majority of these users have a traditional modem; they are connected to the Internet through a telephone line, which provides the services of the physical layer. But to control and manage the transfer of data, there is a need for a point-to-point protocol at the data link layer. PPP is by far the most common.</a:t>
            </a:r>
            <a:endParaRPr sz="1500">
              <a:solidFill>
                <a:schemeClr val="dk1"/>
              </a:solidFill>
            </a:endParaRPr>
          </a:p>
          <a:p>
            <a:pPr marL="0" lvl="0" indent="0" algn="l" rtl="0">
              <a:lnSpc>
                <a:spcPct val="115000"/>
              </a:lnSpc>
              <a:spcBef>
                <a:spcPts val="1200"/>
              </a:spcBef>
              <a:spcAft>
                <a:spcPts val="1200"/>
              </a:spcAft>
              <a:buSzPts val="1800"/>
              <a:buNone/>
            </a:pPr>
            <a:endParaRPr sz="1200">
              <a:solidFill>
                <a:schemeClr val="dk1"/>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9"/>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320040" algn="l" rtl="0">
              <a:lnSpc>
                <a:spcPct val="115000"/>
              </a:lnSpc>
              <a:spcBef>
                <a:spcPts val="0"/>
              </a:spcBef>
              <a:spcAft>
                <a:spcPts val="0"/>
              </a:spcAft>
              <a:buClr>
                <a:schemeClr val="dk1"/>
              </a:buClr>
              <a:buSzPct val="100000"/>
              <a:buAutoNum type="arabicPeriod"/>
            </a:pPr>
            <a:r>
              <a:rPr lang="en" sz="1600" b="1"/>
              <a:t>Point-to-Point Protocol (PPP) </a:t>
            </a:r>
            <a:endParaRPr sz="1600" b="1"/>
          </a:p>
          <a:p>
            <a:pPr marL="0" lvl="0" indent="0" algn="l" rtl="0">
              <a:lnSpc>
                <a:spcPct val="100000"/>
              </a:lnSpc>
              <a:spcBef>
                <a:spcPts val="1200"/>
              </a:spcBef>
              <a:spcAft>
                <a:spcPts val="0"/>
              </a:spcAft>
              <a:buSzPct val="111111"/>
              <a:buNone/>
            </a:pPr>
            <a:endParaRPr b="1"/>
          </a:p>
        </p:txBody>
      </p:sp>
      <p:sp>
        <p:nvSpPr>
          <p:cNvPr id="414" name="Google Shape;414;p69"/>
          <p:cNvSpPr txBox="1">
            <a:spLocks noGrp="1"/>
          </p:cNvSpPr>
          <p:nvPr>
            <p:ph type="body" idx="1"/>
          </p:nvPr>
        </p:nvSpPr>
        <p:spPr>
          <a:xfrm>
            <a:off x="183900" y="412125"/>
            <a:ext cx="8806800" cy="518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rPr>
              <a:t>PPP provides several services:</a:t>
            </a:r>
            <a:endParaRPr sz="14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1. PPP defines the format of the frame to be exchanged between devices.</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2. PPP defines how two devices can negotiate the establishment of the link and the exchange of data.</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3. PPP defines how network layer data are encapsulated in the data link frame.</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4. PPP defines how two devices can authenticate each other.</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5. PPP provides multiple network layer services supporting a variety of network layer protocols.</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6. PPP provides connections over multiple links.</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rPr>
              <a:t>7. PPP provides network address configuration. This is particularly useful when a home user needs a temporary network address to connect to the Internet.</a:t>
            </a:r>
            <a:endParaRPr sz="1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400" b="1">
                <a:solidFill>
                  <a:schemeClr val="dk1"/>
                </a:solidFill>
              </a:rPr>
              <a:t>On the other hand, to keep PPP simple, several services are missing:</a:t>
            </a:r>
            <a:endParaRPr sz="1400" b="1">
              <a:solidFill>
                <a:schemeClr val="dk1"/>
              </a:solidFill>
            </a:endParaRPr>
          </a:p>
          <a:p>
            <a:pPr marL="0" lvl="0" indent="0" algn="l" rtl="0">
              <a:lnSpc>
                <a:spcPct val="115000"/>
              </a:lnSpc>
              <a:spcBef>
                <a:spcPts val="1200"/>
              </a:spcBef>
              <a:spcAft>
                <a:spcPts val="1200"/>
              </a:spcAft>
              <a:buSzPts val="1800"/>
              <a:buNone/>
            </a:pPr>
            <a:r>
              <a:rPr lang="en" sz="1400">
                <a:solidFill>
                  <a:schemeClr val="dk1"/>
                </a:solidFill>
              </a:rPr>
              <a:t>1. PPP does not provide flow control. 2. PPP has a very simple mechanism for error control. 3.PPP does not provide a sophisticated addressing mechanism to handle frames in a multipoint configuration.</a:t>
            </a:r>
            <a:endParaRPr sz="1400">
              <a:solidFill>
                <a:schemeClr val="dk1"/>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0"/>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SzPct val="194444"/>
              <a:buNone/>
            </a:pPr>
            <a:endParaRPr sz="1600" b="1"/>
          </a:p>
          <a:p>
            <a:pPr marL="0" lvl="0" indent="0" algn="l" rtl="0">
              <a:lnSpc>
                <a:spcPct val="100000"/>
              </a:lnSpc>
              <a:spcBef>
                <a:spcPts val="1200"/>
              </a:spcBef>
              <a:spcAft>
                <a:spcPts val="0"/>
              </a:spcAft>
              <a:buSzPct val="111111"/>
              <a:buNone/>
            </a:pPr>
            <a:endParaRPr b="1"/>
          </a:p>
        </p:txBody>
      </p:sp>
      <p:sp>
        <p:nvSpPr>
          <p:cNvPr id="420" name="Google Shape;420;p70"/>
          <p:cNvSpPr txBox="1">
            <a:spLocks noGrp="1"/>
          </p:cNvSpPr>
          <p:nvPr>
            <p:ph type="body" idx="1"/>
          </p:nvPr>
        </p:nvSpPr>
        <p:spPr>
          <a:xfrm>
            <a:off x="168600" y="169200"/>
            <a:ext cx="8806800" cy="518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Frame Format of PPP:</a:t>
            </a:r>
            <a:endParaRPr sz="1300" b="1">
              <a:solidFill>
                <a:schemeClr val="dk1"/>
              </a:solidFill>
            </a:endParaRPr>
          </a:p>
          <a:p>
            <a:pPr marL="0" lvl="0" indent="0" algn="l" rtl="0">
              <a:lnSpc>
                <a:spcPct val="115000"/>
              </a:lnSpc>
              <a:spcBef>
                <a:spcPts val="1200"/>
              </a:spcBef>
              <a:spcAft>
                <a:spcPts val="0"/>
              </a:spcAft>
              <a:buSzPts val="1800"/>
              <a:buNone/>
            </a:pPr>
            <a:r>
              <a:rPr lang="en" sz="1300">
                <a:solidFill>
                  <a:schemeClr val="dk1"/>
                </a:solidFill>
              </a:rPr>
              <a:t>PPP is a byte-oriented protocol. Framing is done according to the byte-oriented protocols</a:t>
            </a:r>
            <a:endParaRPr sz="1300">
              <a:solidFill>
                <a:schemeClr val="dk1"/>
              </a:solidFill>
            </a:endParaRPr>
          </a:p>
          <a:p>
            <a:pPr marL="0" lvl="0" indent="0" algn="l" rtl="0">
              <a:lnSpc>
                <a:spcPct val="115000"/>
              </a:lnSpc>
              <a:spcBef>
                <a:spcPts val="1200"/>
              </a:spcBef>
              <a:spcAft>
                <a:spcPts val="0"/>
              </a:spcAft>
              <a:buSzPts val="1800"/>
              <a:buNone/>
            </a:pPr>
            <a:endParaRPr sz="1300">
              <a:solidFill>
                <a:schemeClr val="dk1"/>
              </a:solidFill>
            </a:endParaRPr>
          </a:p>
          <a:p>
            <a:pPr marL="0" lvl="0" indent="0" algn="l" rtl="0">
              <a:lnSpc>
                <a:spcPct val="115000"/>
              </a:lnSpc>
              <a:spcBef>
                <a:spcPts val="1200"/>
              </a:spcBef>
              <a:spcAft>
                <a:spcPts val="0"/>
              </a:spcAft>
              <a:buSzPts val="1800"/>
              <a:buNone/>
            </a:pPr>
            <a:endParaRPr sz="1300">
              <a:solidFill>
                <a:schemeClr val="dk1"/>
              </a:solidFill>
            </a:endParaRPr>
          </a:p>
          <a:p>
            <a:pPr marL="0" lvl="0" indent="0" algn="l" rtl="0">
              <a:lnSpc>
                <a:spcPct val="115000"/>
              </a:lnSpc>
              <a:spcBef>
                <a:spcPts val="1200"/>
              </a:spcBef>
              <a:spcAft>
                <a:spcPts val="0"/>
              </a:spcAft>
              <a:buSzPts val="1800"/>
              <a:buNone/>
            </a:pP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Flag: </a:t>
            </a:r>
            <a:r>
              <a:rPr lang="en" sz="1300">
                <a:solidFill>
                  <a:schemeClr val="dk1"/>
                </a:solidFill>
              </a:rPr>
              <a:t> A PPP frame starts and ends with a I-byte flag with the bit pattern 01111110. The flag is treated as a byte.</a:t>
            </a: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Address: </a:t>
            </a:r>
            <a:r>
              <a:rPr lang="en" sz="1300">
                <a:solidFill>
                  <a:schemeClr val="dk1"/>
                </a:solidFill>
              </a:rPr>
              <a:t>The address field in this protocol is a constant value and set to 11111111 (broadcast address). During negotiation (discussed later), the two parties may agree to omit this byte.</a:t>
            </a: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Control:</a:t>
            </a:r>
            <a:r>
              <a:rPr lang="en" sz="1300">
                <a:solidFill>
                  <a:schemeClr val="dk1"/>
                </a:solidFill>
              </a:rPr>
              <a:t> This field is set to the constant value 11000000. The two parties can agree, during negotiation, to omit this byte.</a:t>
            </a: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Protocol:</a:t>
            </a:r>
            <a:r>
              <a:rPr lang="en" sz="1300">
                <a:solidFill>
                  <a:schemeClr val="dk1"/>
                </a:solidFill>
              </a:rPr>
              <a:t> The protocol field defines what is being carried in the data field: either user data or other information.</a:t>
            </a: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Payload field:</a:t>
            </a:r>
            <a:r>
              <a:rPr lang="en" sz="1300">
                <a:solidFill>
                  <a:schemeClr val="dk1"/>
                </a:solidFill>
              </a:rPr>
              <a:t> This field carries either the user data or other information.</a:t>
            </a:r>
            <a:endParaRPr sz="1300">
              <a:solidFill>
                <a:schemeClr val="dk1"/>
              </a:solidFill>
            </a:endParaRPr>
          </a:p>
          <a:p>
            <a:pPr marL="0" lvl="0" indent="0" algn="l" rtl="0">
              <a:lnSpc>
                <a:spcPct val="115000"/>
              </a:lnSpc>
              <a:spcBef>
                <a:spcPts val="1200"/>
              </a:spcBef>
              <a:spcAft>
                <a:spcPts val="0"/>
              </a:spcAft>
              <a:buSzPts val="1800"/>
              <a:buNone/>
            </a:pPr>
            <a:r>
              <a:rPr lang="en" sz="1300" b="1">
                <a:solidFill>
                  <a:schemeClr val="dk1"/>
                </a:solidFill>
              </a:rPr>
              <a:t>FCS: </a:t>
            </a:r>
            <a:r>
              <a:rPr lang="en" sz="1300">
                <a:solidFill>
                  <a:schemeClr val="dk1"/>
                </a:solidFill>
              </a:rPr>
              <a:t>The frame check sequence (FCS) is simply a 2-byte or 4-byte standard CRe</a:t>
            </a:r>
            <a:endParaRPr sz="1300">
              <a:solidFill>
                <a:schemeClr val="dk1"/>
              </a:solidFill>
            </a:endParaRPr>
          </a:p>
          <a:p>
            <a:pPr marL="0" lvl="0" indent="0" algn="l" rtl="0">
              <a:lnSpc>
                <a:spcPct val="115000"/>
              </a:lnSpc>
              <a:spcBef>
                <a:spcPts val="1200"/>
              </a:spcBef>
              <a:spcAft>
                <a:spcPts val="1200"/>
              </a:spcAft>
              <a:buSzPts val="1800"/>
              <a:buNone/>
            </a:pPr>
            <a:endParaRPr sz="1300">
              <a:solidFill>
                <a:schemeClr val="dk1"/>
              </a:solidFill>
            </a:endParaRPr>
          </a:p>
        </p:txBody>
      </p:sp>
      <p:pic>
        <p:nvPicPr>
          <p:cNvPr id="421" name="Google Shape;421;p70"/>
          <p:cNvPicPr preferRelativeResize="0"/>
          <p:nvPr/>
        </p:nvPicPr>
        <p:blipFill rotWithShape="1">
          <a:blip r:embed="rId3">
            <a:alphaModFix/>
          </a:blip>
          <a:srcRect l="36802" t="46830" r="18511" b="38358"/>
          <a:stretch/>
        </p:blipFill>
        <p:spPr>
          <a:xfrm>
            <a:off x="1139925" y="962275"/>
            <a:ext cx="5887976" cy="1097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19A6-607E-0F37-FBF4-DF323F746326}"/>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6E455BDA-D570-7B78-5F7A-9C20B8530B23}"/>
              </a:ext>
            </a:extLst>
          </p:cNvPr>
          <p:cNvSpPr>
            <a:spLocks noGrp="1"/>
          </p:cNvSpPr>
          <p:nvPr>
            <p:ph type="body" idx="1"/>
          </p:nvPr>
        </p:nvSpPr>
        <p:spPr/>
        <p:txBody>
          <a:bodyPr/>
          <a:lstStyle/>
          <a:p>
            <a:r>
              <a:rPr lang="en-US" b="1" dirty="0"/>
              <a:t>Character/Bit Stuffing:</a:t>
            </a:r>
          </a:p>
          <a:p>
            <a:r>
              <a:rPr lang="en-US" dirty="0"/>
              <a:t>Character stuffing is also known as byte stuffing or character-oriented framing and is same as that of bit stuffing but byte stuffing actually operates on bytes whereas bit stuffing operates on bits.</a:t>
            </a:r>
          </a:p>
          <a:p>
            <a:r>
              <a:rPr lang="en-US" dirty="0"/>
              <a:t>If the actual data within a frame contains the same bit pattern as the flag, a process called "bit stuffing" or "byte stuffing" is used to avoid misinterpretation. </a:t>
            </a:r>
          </a:p>
          <a:p>
            <a:r>
              <a:rPr lang="en-US" dirty="0"/>
              <a:t>This involves inserting an extra bit (bit stuffing) or byte (byte stuffing) to differentiate it from the flag sequence. </a:t>
            </a:r>
          </a:p>
          <a:p>
            <a:endParaRPr lang="en-US" dirty="0"/>
          </a:p>
        </p:txBody>
      </p:sp>
    </p:spTree>
    <p:extLst>
      <p:ext uri="{BB962C8B-B14F-4D97-AF65-F5344CB8AC3E}">
        <p14:creationId xmlns:p14="http://schemas.microsoft.com/office/powerpoint/2010/main" val="40764456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1"/>
          <p:cNvSpPr txBox="1">
            <a:spLocks noGrp="1"/>
          </p:cNvSpPr>
          <p:nvPr>
            <p:ph type="title"/>
          </p:nvPr>
        </p:nvSpPr>
        <p:spPr>
          <a:xfrm>
            <a:off x="327000" y="0"/>
            <a:ext cx="8520600" cy="356400"/>
          </a:xfrm>
          <a:prstGeom prst="rect">
            <a:avLst/>
          </a:prstGeom>
          <a:noFill/>
          <a:ln>
            <a:noFill/>
          </a:ln>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SzPct val="194444"/>
              <a:buNone/>
            </a:pPr>
            <a:endParaRPr sz="1600" b="1"/>
          </a:p>
          <a:p>
            <a:pPr marL="0" lvl="0" indent="0" algn="l" rtl="0">
              <a:lnSpc>
                <a:spcPct val="100000"/>
              </a:lnSpc>
              <a:spcBef>
                <a:spcPts val="1200"/>
              </a:spcBef>
              <a:spcAft>
                <a:spcPts val="0"/>
              </a:spcAft>
              <a:buSzPct val="111111"/>
              <a:buNone/>
            </a:pPr>
            <a:endParaRPr b="1"/>
          </a:p>
        </p:txBody>
      </p:sp>
      <p:sp>
        <p:nvSpPr>
          <p:cNvPr id="427" name="Google Shape;427;p71"/>
          <p:cNvSpPr txBox="1">
            <a:spLocks noGrp="1"/>
          </p:cNvSpPr>
          <p:nvPr>
            <p:ph type="body" idx="1"/>
          </p:nvPr>
        </p:nvSpPr>
        <p:spPr>
          <a:xfrm>
            <a:off x="168600" y="240075"/>
            <a:ext cx="8806800" cy="518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2. High-level Data Link Control (HDLC)</a:t>
            </a:r>
            <a:endParaRPr sz="11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700">
                <a:solidFill>
                  <a:schemeClr val="dk1"/>
                </a:solidFill>
                <a:latin typeface="Times New Roman"/>
                <a:ea typeface="Times New Roman"/>
                <a:cs typeface="Times New Roman"/>
                <a:sym typeface="Times New Roman"/>
              </a:rPr>
              <a:t>High-level Data Link Control (HDLC) is a bit-oriented protocol for communication over point-to-point and multipoint links. It implements the ARQ mechanisms.</a:t>
            </a:r>
            <a:endParaRPr sz="17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700">
                <a:solidFill>
                  <a:schemeClr val="dk1"/>
                </a:solidFill>
                <a:latin typeface="Times New Roman"/>
                <a:ea typeface="Times New Roman"/>
                <a:cs typeface="Times New Roman"/>
                <a:sym typeface="Times New Roman"/>
              </a:rPr>
              <a:t>HDLC provides two common transfer modes that can be used in different configurations: normal response mode (NRM) and asynchronous balanced mode (ABM).</a:t>
            </a:r>
            <a:endParaRPr sz="17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700" b="1">
                <a:solidFill>
                  <a:schemeClr val="dk1"/>
                </a:solidFill>
                <a:latin typeface="Times New Roman"/>
                <a:ea typeface="Times New Roman"/>
                <a:cs typeface="Times New Roman"/>
                <a:sym typeface="Times New Roman"/>
              </a:rPr>
              <a:t>Normal Response Mode: </a:t>
            </a:r>
            <a:r>
              <a:rPr lang="en" sz="1700">
                <a:solidFill>
                  <a:schemeClr val="dk1"/>
                </a:solidFill>
                <a:latin typeface="Times New Roman"/>
                <a:ea typeface="Times New Roman"/>
                <a:cs typeface="Times New Roman"/>
                <a:sym typeface="Times New Roman"/>
              </a:rPr>
              <a:t>In normal response mode (NRM), the station configuration is unbalanced. We have one primary station and multiple secondary stations. A primary station can send commands; a secondary station can only respond. The NRM is used for both point-to-point and multiple-point links.</a:t>
            </a:r>
            <a:endParaRPr sz="17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SzPts val="1800"/>
              <a:buNone/>
            </a:pPr>
            <a:r>
              <a:rPr lang="en" sz="1700" b="1">
                <a:solidFill>
                  <a:schemeClr val="dk1"/>
                </a:solidFill>
                <a:latin typeface="Times New Roman"/>
                <a:ea typeface="Times New Roman"/>
                <a:cs typeface="Times New Roman"/>
                <a:sym typeface="Times New Roman"/>
              </a:rPr>
              <a:t>Asynchronous Balanced Mode: </a:t>
            </a:r>
            <a:r>
              <a:rPr lang="en" sz="1700">
                <a:solidFill>
                  <a:schemeClr val="dk1"/>
                </a:solidFill>
                <a:latin typeface="Times New Roman"/>
                <a:ea typeface="Times New Roman"/>
                <a:cs typeface="Times New Roman"/>
                <a:sym typeface="Times New Roman"/>
              </a:rPr>
              <a:t>In asynchronous balanced mode (ABM), the configuration is balanced. The link is point-to-point, and each station can function as a primary and a secondary (acting as peers).</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SzPct val="194444"/>
              <a:buNone/>
            </a:pPr>
            <a:endParaRPr sz="1600" b="1"/>
          </a:p>
          <a:p>
            <a:pPr marL="0" lvl="0" indent="0" algn="l" rtl="0">
              <a:lnSpc>
                <a:spcPct val="100000"/>
              </a:lnSpc>
              <a:spcBef>
                <a:spcPts val="1200"/>
              </a:spcBef>
              <a:spcAft>
                <a:spcPts val="0"/>
              </a:spcAft>
              <a:buSzPct val="111111"/>
              <a:buNone/>
            </a:pPr>
            <a:endParaRPr b="1"/>
          </a:p>
        </p:txBody>
      </p:sp>
      <p:sp>
        <p:nvSpPr>
          <p:cNvPr id="433" name="Google Shape;433;p72"/>
          <p:cNvSpPr txBox="1">
            <a:spLocks noGrp="1"/>
          </p:cNvSpPr>
          <p:nvPr>
            <p:ph type="body" idx="1"/>
          </p:nvPr>
        </p:nvSpPr>
        <p:spPr>
          <a:xfrm>
            <a:off x="168600" y="65400"/>
            <a:ext cx="8806800" cy="518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2. High-level Data Link Control (HDLC)</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300" b="1">
                <a:solidFill>
                  <a:schemeClr val="dk1"/>
                </a:solidFill>
                <a:latin typeface="Times New Roman"/>
                <a:ea typeface="Times New Roman"/>
                <a:cs typeface="Times New Roman"/>
                <a:sym typeface="Times New Roman"/>
              </a:rPr>
              <a:t>Normal Response Mode: </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Asynchronous Balanced Mode: </a:t>
            </a:r>
            <a:endParaRPr sz="1300">
              <a:solidFill>
                <a:schemeClr val="dk1"/>
              </a:solidFill>
              <a:latin typeface="Times New Roman"/>
              <a:ea typeface="Times New Roman"/>
              <a:cs typeface="Times New Roman"/>
              <a:sym typeface="Times New Roman"/>
            </a:endParaRPr>
          </a:p>
        </p:txBody>
      </p:sp>
      <p:pic>
        <p:nvPicPr>
          <p:cNvPr id="434" name="Google Shape;434;p72"/>
          <p:cNvPicPr preferRelativeResize="0"/>
          <p:nvPr/>
        </p:nvPicPr>
        <p:blipFill rotWithShape="1">
          <a:blip r:embed="rId3">
            <a:alphaModFix/>
          </a:blip>
          <a:srcRect/>
          <a:stretch/>
        </p:blipFill>
        <p:spPr>
          <a:xfrm>
            <a:off x="403625" y="866300"/>
            <a:ext cx="5220050" cy="2535800"/>
          </a:xfrm>
          <a:prstGeom prst="rect">
            <a:avLst/>
          </a:prstGeom>
          <a:noFill/>
          <a:ln>
            <a:noFill/>
          </a:ln>
        </p:spPr>
      </p:pic>
      <p:pic>
        <p:nvPicPr>
          <p:cNvPr id="435" name="Google Shape;435;p72"/>
          <p:cNvPicPr preferRelativeResize="0"/>
          <p:nvPr/>
        </p:nvPicPr>
        <p:blipFill rotWithShape="1">
          <a:blip r:embed="rId4">
            <a:alphaModFix/>
          </a:blip>
          <a:srcRect/>
          <a:stretch/>
        </p:blipFill>
        <p:spPr>
          <a:xfrm>
            <a:off x="3110491" y="3819525"/>
            <a:ext cx="5864911" cy="13239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3"/>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SzPct val="194444"/>
              <a:buNone/>
            </a:pPr>
            <a:endParaRPr sz="1600" b="1"/>
          </a:p>
          <a:p>
            <a:pPr marL="0" lvl="0" indent="0" algn="l" rtl="0">
              <a:lnSpc>
                <a:spcPct val="100000"/>
              </a:lnSpc>
              <a:spcBef>
                <a:spcPts val="1200"/>
              </a:spcBef>
              <a:spcAft>
                <a:spcPts val="0"/>
              </a:spcAft>
              <a:buSzPct val="111111"/>
              <a:buNone/>
            </a:pPr>
            <a:endParaRPr b="1"/>
          </a:p>
        </p:txBody>
      </p:sp>
      <p:sp>
        <p:nvSpPr>
          <p:cNvPr id="441" name="Google Shape;441;p73"/>
          <p:cNvSpPr txBox="1">
            <a:spLocks noGrp="1"/>
          </p:cNvSpPr>
          <p:nvPr>
            <p:ph type="body" idx="1"/>
          </p:nvPr>
        </p:nvSpPr>
        <p:spPr>
          <a:xfrm>
            <a:off x="168600" y="169200"/>
            <a:ext cx="8806800" cy="518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a:solidFill>
                  <a:schemeClr val="dk1"/>
                </a:solidFill>
                <a:latin typeface="Times New Roman"/>
                <a:ea typeface="Times New Roman"/>
                <a:cs typeface="Times New Roman"/>
                <a:sym typeface="Times New Roman"/>
              </a:rPr>
              <a:t>2. High-level Data Link Control (HDLC)</a:t>
            </a:r>
            <a:endParaRPr sz="12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Framing:  </a:t>
            </a:r>
            <a:r>
              <a:rPr lang="en" sz="1400">
                <a:solidFill>
                  <a:schemeClr val="dk1"/>
                </a:solidFill>
                <a:latin typeface="Times New Roman"/>
                <a:ea typeface="Times New Roman"/>
                <a:cs typeface="Times New Roman"/>
                <a:sym typeface="Times New Roman"/>
              </a:rPr>
              <a:t>HDLC defines three types of frames: i</a:t>
            </a:r>
            <a:r>
              <a:rPr lang="en" sz="1400" b="1">
                <a:solidFill>
                  <a:schemeClr val="dk1"/>
                </a:solidFill>
                <a:latin typeface="Times New Roman"/>
                <a:ea typeface="Times New Roman"/>
                <a:cs typeface="Times New Roman"/>
                <a:sym typeface="Times New Roman"/>
              </a:rPr>
              <a:t>nformation frames (I-frames), supervisory frames (S-frames), and unnumbered frames (V-frames). </a:t>
            </a:r>
            <a:r>
              <a:rPr lang="en" sz="1400">
                <a:solidFill>
                  <a:schemeClr val="dk1"/>
                </a:solidFill>
                <a:latin typeface="Times New Roman"/>
                <a:ea typeface="Times New Roman"/>
                <a:cs typeface="Times New Roman"/>
                <a:sym typeface="Times New Roman"/>
              </a:rPr>
              <a:t>Each type of frame serves as an envelope for the transmission of a different type of message.</a:t>
            </a:r>
            <a:r>
              <a:rPr lang="en" sz="1400" b="1">
                <a:solidFill>
                  <a:schemeClr val="dk1"/>
                </a:solidFill>
                <a:latin typeface="Times New Roman"/>
                <a:ea typeface="Times New Roman"/>
                <a:cs typeface="Times New Roman"/>
                <a:sym typeface="Times New Roman"/>
              </a:rPr>
              <a:t> I-frames </a:t>
            </a:r>
            <a:r>
              <a:rPr lang="en" sz="1400">
                <a:solidFill>
                  <a:schemeClr val="dk1"/>
                </a:solidFill>
                <a:latin typeface="Times New Roman"/>
                <a:ea typeface="Times New Roman"/>
                <a:cs typeface="Times New Roman"/>
                <a:sym typeface="Times New Roman"/>
              </a:rPr>
              <a:t>are used to transport </a:t>
            </a:r>
            <a:r>
              <a:rPr lang="en" sz="1400" b="1">
                <a:solidFill>
                  <a:schemeClr val="dk1"/>
                </a:solidFill>
                <a:latin typeface="Times New Roman"/>
                <a:ea typeface="Times New Roman"/>
                <a:cs typeface="Times New Roman"/>
                <a:sym typeface="Times New Roman"/>
              </a:rPr>
              <a:t>user data and control information relating to user data</a:t>
            </a:r>
            <a:r>
              <a:rPr lang="en" sz="1400">
                <a:solidFill>
                  <a:schemeClr val="dk1"/>
                </a:solidFill>
                <a:latin typeface="Times New Roman"/>
                <a:ea typeface="Times New Roman"/>
                <a:cs typeface="Times New Roman"/>
                <a:sym typeface="Times New Roman"/>
              </a:rPr>
              <a:t> (piggybacking). </a:t>
            </a:r>
            <a:r>
              <a:rPr lang="en" sz="1400" b="1">
                <a:solidFill>
                  <a:schemeClr val="dk1"/>
                </a:solidFill>
                <a:latin typeface="Times New Roman"/>
                <a:ea typeface="Times New Roman"/>
                <a:cs typeface="Times New Roman"/>
                <a:sym typeface="Times New Roman"/>
              </a:rPr>
              <a:t>S-frames a</a:t>
            </a:r>
            <a:r>
              <a:rPr lang="en" sz="1400">
                <a:solidFill>
                  <a:schemeClr val="dk1"/>
                </a:solidFill>
                <a:latin typeface="Times New Roman"/>
                <a:ea typeface="Times New Roman"/>
                <a:cs typeface="Times New Roman"/>
                <a:sym typeface="Times New Roman"/>
              </a:rPr>
              <a:t>re used only to transport</a:t>
            </a:r>
            <a:r>
              <a:rPr lang="en" sz="1400" b="1">
                <a:solidFill>
                  <a:schemeClr val="dk1"/>
                </a:solidFill>
                <a:latin typeface="Times New Roman"/>
                <a:ea typeface="Times New Roman"/>
                <a:cs typeface="Times New Roman"/>
                <a:sym typeface="Times New Roman"/>
              </a:rPr>
              <a:t> control information. V-frames </a:t>
            </a:r>
            <a:r>
              <a:rPr lang="en" sz="1400">
                <a:solidFill>
                  <a:schemeClr val="dk1"/>
                </a:solidFill>
                <a:latin typeface="Times New Roman"/>
                <a:ea typeface="Times New Roman"/>
                <a:cs typeface="Times New Roman"/>
                <a:sym typeface="Times New Roman"/>
              </a:rPr>
              <a:t>are reserved for </a:t>
            </a:r>
            <a:r>
              <a:rPr lang="en" sz="1400" b="1">
                <a:solidFill>
                  <a:schemeClr val="dk1"/>
                </a:solidFill>
                <a:latin typeface="Times New Roman"/>
                <a:ea typeface="Times New Roman"/>
                <a:cs typeface="Times New Roman"/>
                <a:sym typeface="Times New Roman"/>
              </a:rPr>
              <a:t>system management.</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200">
              <a:solidFill>
                <a:schemeClr val="dk1"/>
              </a:solidFill>
              <a:latin typeface="Times New Roman"/>
              <a:ea typeface="Times New Roman"/>
              <a:cs typeface="Times New Roman"/>
              <a:sym typeface="Times New Roman"/>
            </a:endParaRPr>
          </a:p>
        </p:txBody>
      </p:sp>
      <p:pic>
        <p:nvPicPr>
          <p:cNvPr id="442" name="Google Shape;442;p73"/>
          <p:cNvPicPr preferRelativeResize="0"/>
          <p:nvPr/>
        </p:nvPicPr>
        <p:blipFill rotWithShape="1">
          <a:blip r:embed="rId3">
            <a:alphaModFix/>
          </a:blip>
          <a:srcRect/>
          <a:stretch/>
        </p:blipFill>
        <p:spPr>
          <a:xfrm>
            <a:off x="985738" y="2792350"/>
            <a:ext cx="7172525" cy="18363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4"/>
          <p:cNvSpPr txBox="1">
            <a:spLocks noGrp="1"/>
          </p:cNvSpPr>
          <p:nvPr>
            <p:ph type="title"/>
          </p:nvPr>
        </p:nvSpPr>
        <p:spPr>
          <a:xfrm>
            <a:off x="327000" y="-70875"/>
            <a:ext cx="8520600" cy="356400"/>
          </a:xfrm>
          <a:prstGeom prst="rect">
            <a:avLst/>
          </a:prstGeom>
          <a:noFill/>
          <a:ln>
            <a:noFill/>
          </a:ln>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SzPct val="194444"/>
              <a:buNone/>
            </a:pPr>
            <a:endParaRPr sz="1600" b="1"/>
          </a:p>
          <a:p>
            <a:pPr marL="0" lvl="0" indent="0" algn="l" rtl="0">
              <a:lnSpc>
                <a:spcPct val="100000"/>
              </a:lnSpc>
              <a:spcBef>
                <a:spcPts val="1200"/>
              </a:spcBef>
              <a:spcAft>
                <a:spcPts val="0"/>
              </a:spcAft>
              <a:buSzPct val="111111"/>
              <a:buNone/>
            </a:pPr>
            <a:endParaRPr b="1"/>
          </a:p>
        </p:txBody>
      </p:sp>
      <p:sp>
        <p:nvSpPr>
          <p:cNvPr id="448" name="Google Shape;448;p74"/>
          <p:cNvSpPr txBox="1">
            <a:spLocks noGrp="1"/>
          </p:cNvSpPr>
          <p:nvPr>
            <p:ph type="body" idx="1"/>
          </p:nvPr>
        </p:nvSpPr>
        <p:spPr>
          <a:xfrm>
            <a:off x="168600" y="169200"/>
            <a:ext cx="8806800" cy="5183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Flag: </a:t>
            </a:r>
            <a:r>
              <a:rPr lang="en" sz="1500">
                <a:solidFill>
                  <a:schemeClr val="dk1"/>
                </a:solidFill>
                <a:latin typeface="Times New Roman"/>
                <a:ea typeface="Times New Roman"/>
                <a:cs typeface="Times New Roman"/>
                <a:sym typeface="Times New Roman"/>
              </a:rPr>
              <a:t> The flag field of an HDLC frame is an 8-bit sequence with the bit pattern 01111110 that identifies both the beginning and the end of a frame and serves as a synchronization pattern for the receiver.</a:t>
            </a:r>
            <a:endParaRPr sz="15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Address: </a:t>
            </a:r>
            <a:r>
              <a:rPr lang="en" sz="1500">
                <a:solidFill>
                  <a:schemeClr val="dk1"/>
                </a:solidFill>
                <a:latin typeface="Times New Roman"/>
                <a:ea typeface="Times New Roman"/>
                <a:cs typeface="Times New Roman"/>
                <a:sym typeface="Times New Roman"/>
              </a:rPr>
              <a:t>The second field of an HDLC frame contains the address of the secondary station. If a primary station created the frame, it contains a to address. If a secondary creates the frame, it contains a from address.</a:t>
            </a:r>
            <a:endParaRPr sz="15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Control:</a:t>
            </a:r>
            <a:r>
              <a:rPr lang="en" sz="1500">
                <a:solidFill>
                  <a:schemeClr val="dk1"/>
                </a:solidFill>
                <a:latin typeface="Times New Roman"/>
                <a:ea typeface="Times New Roman"/>
                <a:cs typeface="Times New Roman"/>
                <a:sym typeface="Times New Roman"/>
              </a:rPr>
              <a:t> The control field is a 1- or 2-byte segment of the frame used for flow and error control.</a:t>
            </a:r>
            <a:endParaRPr sz="15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Information field: </a:t>
            </a:r>
            <a:r>
              <a:rPr lang="en" sz="1500">
                <a:solidFill>
                  <a:schemeClr val="dk1"/>
                </a:solidFill>
                <a:latin typeface="Times New Roman"/>
                <a:ea typeface="Times New Roman"/>
                <a:cs typeface="Times New Roman"/>
                <a:sym typeface="Times New Roman"/>
              </a:rPr>
              <a:t>The information field contains the user's data from the network layer or management information.</a:t>
            </a:r>
            <a:endParaRPr sz="15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FCS: </a:t>
            </a:r>
            <a:r>
              <a:rPr lang="en" sz="1500">
                <a:solidFill>
                  <a:schemeClr val="dk1"/>
                </a:solidFill>
                <a:latin typeface="Times New Roman"/>
                <a:ea typeface="Times New Roman"/>
                <a:cs typeface="Times New Roman"/>
                <a:sym typeface="Times New Roman"/>
              </a:rPr>
              <a:t>The frame check sequence (FCS) is the HDLC error detection field. It can contain either a 2- or 4-byte ITU-T CRC.</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5"/>
          <p:cNvSpPr txBox="1">
            <a:spLocks noGrp="1"/>
          </p:cNvSpPr>
          <p:nvPr>
            <p:ph type="title"/>
          </p:nvPr>
        </p:nvSpPr>
        <p:spPr>
          <a:xfrm>
            <a:off x="311700" y="1235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720" b="1"/>
              <a:t>MAC Sub layer: Multiple Access Protocols:</a:t>
            </a:r>
            <a:endParaRPr sz="1720" b="1"/>
          </a:p>
        </p:txBody>
      </p:sp>
      <p:sp>
        <p:nvSpPr>
          <p:cNvPr id="454" name="Google Shape;454;p75"/>
          <p:cNvSpPr txBox="1">
            <a:spLocks noGrp="1"/>
          </p:cNvSpPr>
          <p:nvPr>
            <p:ph type="body" idx="1"/>
          </p:nvPr>
        </p:nvSpPr>
        <p:spPr>
          <a:xfrm>
            <a:off x="200925" y="615450"/>
            <a:ext cx="8631600" cy="4441200"/>
          </a:xfrm>
          <a:prstGeom prst="rect">
            <a:avLst/>
          </a:prstGeom>
          <a:noFill/>
          <a:ln>
            <a:noFill/>
          </a:ln>
        </p:spPr>
        <p:txBody>
          <a:bodyPr spcFirstLastPara="1" wrap="square" lIns="91425" tIns="91425" rIns="91425" bIns="91425" anchor="t" anchorCtr="0">
            <a:normAutofit/>
          </a:bodyPr>
          <a:lstStyle/>
          <a:p>
            <a:pPr marL="0" lvl="0" indent="457200" algn="just" rtl="0">
              <a:lnSpc>
                <a:spcPct val="115000"/>
              </a:lnSpc>
              <a:spcBef>
                <a:spcPts val="0"/>
              </a:spcBef>
              <a:spcAft>
                <a:spcPts val="0"/>
              </a:spcAft>
              <a:buSzPts val="1800"/>
              <a:buNone/>
            </a:pPr>
            <a:r>
              <a:rPr lang="en" sz="1400">
                <a:solidFill>
                  <a:schemeClr val="dk1"/>
                </a:solidFill>
              </a:rPr>
              <a:t>In Data Link Layer the upper sublayer that is responsible for flow and error control is called the logical link control (LLC) layer; the lower sublayer that is mostly responsible for multiple-access resolution is called the media access control (MAC) layer.</a:t>
            </a:r>
            <a:endParaRPr sz="1400">
              <a:solidFill>
                <a:schemeClr val="dk1"/>
              </a:solidFill>
            </a:endParaRPr>
          </a:p>
          <a:p>
            <a:pPr marL="0" lvl="0" indent="457200" algn="l" rtl="0">
              <a:lnSpc>
                <a:spcPct val="115000"/>
              </a:lnSpc>
              <a:spcBef>
                <a:spcPts val="1200"/>
              </a:spcBef>
              <a:spcAft>
                <a:spcPts val="1200"/>
              </a:spcAft>
              <a:buSzPts val="1800"/>
              <a:buNone/>
            </a:pPr>
            <a:endParaRPr sz="1200">
              <a:solidFill>
                <a:schemeClr val="dk1"/>
              </a:solidFill>
            </a:endParaRPr>
          </a:p>
        </p:txBody>
      </p:sp>
      <p:pic>
        <p:nvPicPr>
          <p:cNvPr id="455" name="Google Shape;455;p75" descr="Multiple access protocol- ALOHA, CSMA, CSMA/CA and CSMA/CD"/>
          <p:cNvPicPr preferRelativeResize="0"/>
          <p:nvPr/>
        </p:nvPicPr>
        <p:blipFill rotWithShape="1">
          <a:blip r:embed="rId3">
            <a:alphaModFix/>
          </a:blip>
          <a:srcRect/>
          <a:stretch/>
        </p:blipFill>
        <p:spPr>
          <a:xfrm>
            <a:off x="1294450" y="1683600"/>
            <a:ext cx="5238750" cy="28860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6"/>
          <p:cNvSpPr txBox="1">
            <a:spLocks noGrp="1"/>
          </p:cNvSpPr>
          <p:nvPr>
            <p:ph type="title"/>
          </p:nvPr>
        </p:nvSpPr>
        <p:spPr>
          <a:xfrm>
            <a:off x="193275" y="98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370" b="1"/>
              <a:t>Random Access Protocol</a:t>
            </a:r>
            <a:endParaRPr sz="1370" b="1"/>
          </a:p>
          <a:p>
            <a:pPr marL="0" lvl="0" indent="0" algn="l" rtl="0">
              <a:lnSpc>
                <a:spcPct val="100000"/>
              </a:lnSpc>
              <a:spcBef>
                <a:spcPts val="400"/>
              </a:spcBef>
              <a:spcAft>
                <a:spcPts val="0"/>
              </a:spcAft>
              <a:buSzPts val="990"/>
              <a:buNone/>
            </a:pPr>
            <a:endParaRPr sz="2720"/>
          </a:p>
        </p:txBody>
      </p:sp>
      <p:sp>
        <p:nvSpPr>
          <p:cNvPr id="461" name="Google Shape;461;p76"/>
          <p:cNvSpPr txBox="1">
            <a:spLocks noGrp="1"/>
          </p:cNvSpPr>
          <p:nvPr>
            <p:ph type="body" idx="1"/>
          </p:nvPr>
        </p:nvSpPr>
        <p:spPr>
          <a:xfrm>
            <a:off x="311700" y="547775"/>
            <a:ext cx="8520600" cy="4595700"/>
          </a:xfrm>
          <a:prstGeom prst="rect">
            <a:avLst/>
          </a:prstGeom>
          <a:noFill/>
          <a:ln>
            <a:noFill/>
          </a:ln>
        </p:spPr>
        <p:txBody>
          <a:bodyPr spcFirstLastPara="1" wrap="square" lIns="91425" tIns="91425" rIns="91425" bIns="91425" anchor="t" anchorCtr="0">
            <a:normAutofit/>
          </a:bodyPr>
          <a:lstStyle/>
          <a:p>
            <a:pPr marL="0" lvl="0" indent="457200" algn="just" rtl="0">
              <a:lnSpc>
                <a:spcPct val="115000"/>
              </a:lnSpc>
              <a:spcBef>
                <a:spcPts val="0"/>
              </a:spcBef>
              <a:spcAft>
                <a:spcPts val="0"/>
              </a:spcAft>
              <a:buSzPts val="1800"/>
              <a:buNone/>
            </a:pPr>
            <a:r>
              <a:rPr lang="en" sz="1400">
                <a:solidFill>
                  <a:schemeClr val="dk1"/>
                </a:solidFill>
              </a:rPr>
              <a:t>In random access or contention methods, </a:t>
            </a:r>
            <a:r>
              <a:rPr lang="en" sz="1400" b="1">
                <a:solidFill>
                  <a:schemeClr val="dk1"/>
                </a:solidFill>
              </a:rPr>
              <a:t>no station is superior to another station and none is assigned the control over another.</a:t>
            </a:r>
            <a:r>
              <a:rPr lang="en" sz="1400">
                <a:solidFill>
                  <a:schemeClr val="dk1"/>
                </a:solidFill>
              </a:rPr>
              <a:t> Two features give this method its name. First, there is </a:t>
            </a:r>
            <a:r>
              <a:rPr lang="en" sz="1400" b="1">
                <a:solidFill>
                  <a:schemeClr val="dk1"/>
                </a:solidFill>
              </a:rPr>
              <a:t>no scheduled time for a station to transmit. </a:t>
            </a:r>
            <a:r>
              <a:rPr lang="en" sz="1400">
                <a:solidFill>
                  <a:schemeClr val="dk1"/>
                </a:solidFill>
              </a:rPr>
              <a:t>Transmission is random among the stations. That is why these methods are called random access. Second, </a:t>
            </a:r>
            <a:r>
              <a:rPr lang="en" sz="1400" b="1">
                <a:solidFill>
                  <a:schemeClr val="dk1"/>
                </a:solidFill>
              </a:rPr>
              <a:t>no rules specify which station should send next</a:t>
            </a:r>
            <a:r>
              <a:rPr lang="en" sz="1400">
                <a:solidFill>
                  <a:schemeClr val="dk1"/>
                </a:solidFill>
              </a:rPr>
              <a:t>. Stations compete with one another to access the medium. That is why these methods are also called</a:t>
            </a:r>
            <a:r>
              <a:rPr lang="en" sz="1400" b="1">
                <a:solidFill>
                  <a:schemeClr val="dk1"/>
                </a:solidFill>
              </a:rPr>
              <a:t> contention methods.</a:t>
            </a:r>
            <a:endParaRPr sz="1400" b="1">
              <a:solidFill>
                <a:schemeClr val="dk1"/>
              </a:solidFill>
            </a:endParaRPr>
          </a:p>
          <a:p>
            <a:pPr marL="0" lvl="0" indent="0" algn="just" rtl="0">
              <a:lnSpc>
                <a:spcPct val="115000"/>
              </a:lnSpc>
              <a:spcBef>
                <a:spcPts val="1200"/>
              </a:spcBef>
              <a:spcAft>
                <a:spcPts val="0"/>
              </a:spcAft>
              <a:buSzPts val="1800"/>
              <a:buNone/>
            </a:pPr>
            <a:r>
              <a:rPr lang="en" sz="1400" b="1">
                <a:solidFill>
                  <a:schemeClr val="dk1"/>
                </a:solidFill>
              </a:rPr>
              <a:t>ALOHA: </a:t>
            </a:r>
            <a:r>
              <a:rPr lang="en" sz="1400">
                <a:solidFill>
                  <a:schemeClr val="dk1"/>
                </a:solidFill>
                <a:latin typeface="Times New Roman"/>
                <a:ea typeface="Times New Roman"/>
                <a:cs typeface="Times New Roman"/>
                <a:sym typeface="Times New Roman"/>
              </a:rPr>
              <a:t>ALOHA, the earliest random access method, was </a:t>
            </a:r>
            <a:r>
              <a:rPr lang="en" sz="1400" b="1">
                <a:solidFill>
                  <a:schemeClr val="dk1"/>
                </a:solidFill>
                <a:latin typeface="Times New Roman"/>
                <a:ea typeface="Times New Roman"/>
                <a:cs typeface="Times New Roman"/>
                <a:sym typeface="Times New Roman"/>
              </a:rPr>
              <a:t>developed at the University of Hawaii in early 1970</a:t>
            </a:r>
            <a:r>
              <a:rPr lang="en" sz="1400">
                <a:solidFill>
                  <a:schemeClr val="dk1"/>
                </a:solidFill>
                <a:latin typeface="Times New Roman"/>
                <a:ea typeface="Times New Roman"/>
                <a:cs typeface="Times New Roman"/>
                <a:sym typeface="Times New Roman"/>
              </a:rPr>
              <a:t>. It was designed for a</a:t>
            </a:r>
            <a:r>
              <a:rPr lang="en" sz="1400" b="1">
                <a:solidFill>
                  <a:schemeClr val="dk1"/>
                </a:solidFill>
                <a:latin typeface="Times New Roman"/>
                <a:ea typeface="Times New Roman"/>
                <a:cs typeface="Times New Roman"/>
                <a:sym typeface="Times New Roman"/>
              </a:rPr>
              <a:t> radio (wireless) LAN</a:t>
            </a:r>
            <a:r>
              <a:rPr lang="en" sz="1400">
                <a:solidFill>
                  <a:schemeClr val="dk1"/>
                </a:solidFill>
                <a:latin typeface="Times New Roman"/>
                <a:ea typeface="Times New Roman"/>
                <a:cs typeface="Times New Roman"/>
                <a:sym typeface="Times New Roman"/>
              </a:rPr>
              <a:t>, but it can be used on any</a:t>
            </a:r>
            <a:r>
              <a:rPr lang="en" sz="1400" b="1">
                <a:solidFill>
                  <a:schemeClr val="dk1"/>
                </a:solidFill>
                <a:latin typeface="Times New Roman"/>
                <a:ea typeface="Times New Roman"/>
                <a:cs typeface="Times New Roman"/>
                <a:sym typeface="Times New Roman"/>
              </a:rPr>
              <a:t> shared medium</a:t>
            </a:r>
            <a:r>
              <a:rPr lang="en" sz="1400">
                <a:solidFill>
                  <a:schemeClr val="dk1"/>
                </a:solidFill>
                <a:latin typeface="Times New Roman"/>
                <a:ea typeface="Times New Roman"/>
                <a:cs typeface="Times New Roman"/>
                <a:sym typeface="Times New Roman"/>
              </a:rPr>
              <a:t>. When a station sends data, another station may attempt to do so at the same time.The data from the two stations collide and become garbled.</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b="1">
              <a:solidFill>
                <a:schemeClr val="dk1"/>
              </a:solidFill>
            </a:endParaRPr>
          </a:p>
          <a:p>
            <a:pPr marL="0" lvl="0" indent="457200" algn="l" rtl="0">
              <a:lnSpc>
                <a:spcPct val="115000"/>
              </a:lnSpc>
              <a:spcBef>
                <a:spcPts val="1200"/>
              </a:spcBef>
              <a:spcAft>
                <a:spcPts val="1200"/>
              </a:spcAft>
              <a:buSzPts val="1800"/>
              <a:buNone/>
            </a:pPr>
            <a:endParaRPr sz="1200" b="1">
              <a:solidFill>
                <a:schemeClr val="dk1"/>
              </a:solidFill>
            </a:endParaRPr>
          </a:p>
        </p:txBody>
      </p:sp>
      <p:pic>
        <p:nvPicPr>
          <p:cNvPr id="462" name="Google Shape;462;p76"/>
          <p:cNvPicPr preferRelativeResize="0"/>
          <p:nvPr/>
        </p:nvPicPr>
        <p:blipFill rotWithShape="1">
          <a:blip r:embed="rId3">
            <a:alphaModFix/>
          </a:blip>
          <a:srcRect/>
          <a:stretch/>
        </p:blipFill>
        <p:spPr>
          <a:xfrm>
            <a:off x="1834200" y="3023863"/>
            <a:ext cx="5238750" cy="18002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7"/>
          <p:cNvSpPr txBox="1">
            <a:spLocks noGrp="1"/>
          </p:cNvSpPr>
          <p:nvPr>
            <p:ph type="title"/>
          </p:nvPr>
        </p:nvSpPr>
        <p:spPr>
          <a:xfrm>
            <a:off x="193275" y="98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370" b="1"/>
              <a:t>Pure ALOHA</a:t>
            </a:r>
            <a:endParaRPr sz="1370" b="1"/>
          </a:p>
          <a:p>
            <a:pPr marL="0" lvl="0" indent="0" algn="l" rtl="0">
              <a:lnSpc>
                <a:spcPct val="100000"/>
              </a:lnSpc>
              <a:spcBef>
                <a:spcPts val="400"/>
              </a:spcBef>
              <a:spcAft>
                <a:spcPts val="0"/>
              </a:spcAft>
              <a:buSzPts val="990"/>
              <a:buNone/>
            </a:pPr>
            <a:endParaRPr sz="2720"/>
          </a:p>
        </p:txBody>
      </p:sp>
      <p:sp>
        <p:nvSpPr>
          <p:cNvPr id="468" name="Google Shape;468;p77"/>
          <p:cNvSpPr txBox="1">
            <a:spLocks noGrp="1"/>
          </p:cNvSpPr>
          <p:nvPr>
            <p:ph type="body" idx="1"/>
          </p:nvPr>
        </p:nvSpPr>
        <p:spPr>
          <a:xfrm>
            <a:off x="311700" y="547775"/>
            <a:ext cx="8520600" cy="4595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400">
                <a:solidFill>
                  <a:schemeClr val="dk1"/>
                </a:solidFill>
                <a:latin typeface="Times New Roman"/>
                <a:ea typeface="Times New Roman"/>
                <a:cs typeface="Times New Roman"/>
                <a:sym typeface="Times New Roman"/>
              </a:rPr>
              <a:t>The original ALOHA protocol is called pure ALOHA. The idea is that each station sends a frame whenever it has a frame to send.</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However, since there is only one channel to share, there is the </a:t>
            </a:r>
            <a:r>
              <a:rPr lang="en" sz="1400" b="1">
                <a:solidFill>
                  <a:schemeClr val="dk1"/>
                </a:solidFill>
                <a:latin typeface="Times New Roman"/>
                <a:ea typeface="Times New Roman"/>
                <a:cs typeface="Times New Roman"/>
                <a:sym typeface="Times New Roman"/>
              </a:rPr>
              <a:t>possibility of collision between frames from different stations</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200" b="1">
              <a:solidFill>
                <a:schemeClr val="dk1"/>
              </a:solidFill>
              <a:latin typeface="Times New Roman"/>
              <a:ea typeface="Times New Roman"/>
              <a:cs typeface="Times New Roman"/>
              <a:sym typeface="Times New Roman"/>
            </a:endParaRPr>
          </a:p>
          <a:p>
            <a:pPr marL="0" lvl="0" indent="457200" algn="l" rtl="0">
              <a:lnSpc>
                <a:spcPct val="115000"/>
              </a:lnSpc>
              <a:spcBef>
                <a:spcPts val="1200"/>
              </a:spcBef>
              <a:spcAft>
                <a:spcPts val="1200"/>
              </a:spcAft>
              <a:buSzPts val="1800"/>
              <a:buNone/>
            </a:pPr>
            <a:endParaRPr sz="1200" b="1">
              <a:solidFill>
                <a:schemeClr val="dk1"/>
              </a:solidFill>
              <a:latin typeface="Times New Roman"/>
              <a:ea typeface="Times New Roman"/>
              <a:cs typeface="Times New Roman"/>
              <a:sym typeface="Times New Roman"/>
            </a:endParaRPr>
          </a:p>
        </p:txBody>
      </p:sp>
      <p:pic>
        <p:nvPicPr>
          <p:cNvPr id="469" name="Google Shape;469;p77"/>
          <p:cNvPicPr preferRelativeResize="0"/>
          <p:nvPr/>
        </p:nvPicPr>
        <p:blipFill rotWithShape="1">
          <a:blip r:embed="rId3">
            <a:alphaModFix/>
          </a:blip>
          <a:srcRect/>
          <a:stretch/>
        </p:blipFill>
        <p:spPr>
          <a:xfrm>
            <a:off x="1677800" y="1818851"/>
            <a:ext cx="6376575" cy="31631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8"/>
          <p:cNvSpPr txBox="1">
            <a:spLocks noGrp="1"/>
          </p:cNvSpPr>
          <p:nvPr>
            <p:ph type="title"/>
          </p:nvPr>
        </p:nvSpPr>
        <p:spPr>
          <a:xfrm>
            <a:off x="193275" y="98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370" b="1"/>
              <a:t>Pure ALOHA</a:t>
            </a:r>
            <a:endParaRPr sz="1370" b="1"/>
          </a:p>
          <a:p>
            <a:pPr marL="0" lvl="0" indent="0" algn="l" rtl="0">
              <a:lnSpc>
                <a:spcPct val="100000"/>
              </a:lnSpc>
              <a:spcBef>
                <a:spcPts val="400"/>
              </a:spcBef>
              <a:spcAft>
                <a:spcPts val="0"/>
              </a:spcAft>
              <a:buSzPts val="990"/>
              <a:buNone/>
            </a:pPr>
            <a:endParaRPr sz="2720"/>
          </a:p>
        </p:txBody>
      </p:sp>
      <p:sp>
        <p:nvSpPr>
          <p:cNvPr id="475" name="Google Shape;475;p78"/>
          <p:cNvSpPr txBox="1">
            <a:spLocks noGrp="1"/>
          </p:cNvSpPr>
          <p:nvPr>
            <p:ph type="body" idx="1"/>
          </p:nvPr>
        </p:nvSpPr>
        <p:spPr>
          <a:xfrm>
            <a:off x="311700" y="547775"/>
            <a:ext cx="8520600" cy="45957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need to mention that even if one bit of a frame coexists on the channel with one bit from another frame, there is a collision and both will be destroyed.</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need to resend the frames that have been destroyed during transmission. </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pure ALOHA protocol relies on acknowledgments from the receiver.</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When a station sends a frame, it expects the receiver to send an acknowledgment. </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If the acknowledgment does not arrive after a time-out period, the station assumes that the frame (or the acknowledgment) has been destroyed and resends the frame.</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Pure ALOHA dictates that</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when the time-out period passes, each station waits a random amount of time before resending its frame. </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randomness will help avoid more collisions. We call this time the back-off time T</a:t>
            </a:r>
            <a:r>
              <a:rPr lang="en" sz="1600" baseline="-25000">
                <a:solidFill>
                  <a:schemeClr val="dk1"/>
                </a:solidFill>
                <a:latin typeface="Times New Roman"/>
                <a:ea typeface="Times New Roman"/>
                <a:cs typeface="Times New Roman"/>
                <a:sym typeface="Times New Roman"/>
              </a:rPr>
              <a:t>B</a:t>
            </a:r>
            <a:r>
              <a:rPr lang="en"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Pure ALOHA has a second method to prevent congesting the channel with retransmitted frames. </a:t>
            </a:r>
            <a:endParaRPr sz="160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After a maximum number of retransmission attempts Kmax' a station must give up and try later.</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300" b="1">
              <a:solidFill>
                <a:schemeClr val="dk1"/>
              </a:solidFill>
              <a:latin typeface="Times New Roman"/>
              <a:ea typeface="Times New Roman"/>
              <a:cs typeface="Times New Roman"/>
              <a:sym typeface="Times New Roman"/>
            </a:endParaRPr>
          </a:p>
          <a:p>
            <a:pPr marL="0" lvl="0" indent="457200" algn="l" rtl="0">
              <a:lnSpc>
                <a:spcPct val="115000"/>
              </a:lnSpc>
              <a:spcBef>
                <a:spcPts val="1200"/>
              </a:spcBef>
              <a:spcAft>
                <a:spcPts val="1200"/>
              </a:spcAft>
              <a:buSzPts val="1800"/>
              <a:buNone/>
            </a:pPr>
            <a:endParaRPr sz="1300" b="1">
              <a:solidFill>
                <a:schemeClr val="dk1"/>
              </a:solidFill>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9"/>
          <p:cNvSpPr txBox="1">
            <a:spLocks noGrp="1"/>
          </p:cNvSpPr>
          <p:nvPr>
            <p:ph type="title"/>
          </p:nvPr>
        </p:nvSpPr>
        <p:spPr>
          <a:xfrm>
            <a:off x="450625" y="712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370" b="1"/>
              <a:t>Procedure for pure ALOHA protocol</a:t>
            </a:r>
            <a:endParaRPr sz="1370" b="1"/>
          </a:p>
          <a:p>
            <a:pPr marL="0" lvl="0" indent="0" algn="l" rtl="0">
              <a:lnSpc>
                <a:spcPct val="100000"/>
              </a:lnSpc>
              <a:spcBef>
                <a:spcPts val="400"/>
              </a:spcBef>
              <a:spcAft>
                <a:spcPts val="0"/>
              </a:spcAft>
              <a:buSzPts val="990"/>
              <a:buNone/>
            </a:pPr>
            <a:endParaRPr sz="2720"/>
          </a:p>
        </p:txBody>
      </p:sp>
      <p:pic>
        <p:nvPicPr>
          <p:cNvPr id="481" name="Google Shape;481;p79"/>
          <p:cNvPicPr preferRelativeResize="0"/>
          <p:nvPr/>
        </p:nvPicPr>
        <p:blipFill rotWithShape="1">
          <a:blip r:embed="rId3">
            <a:alphaModFix/>
          </a:blip>
          <a:srcRect/>
          <a:stretch/>
        </p:blipFill>
        <p:spPr>
          <a:xfrm>
            <a:off x="2930487" y="643900"/>
            <a:ext cx="5762888" cy="4499601"/>
          </a:xfrm>
          <a:prstGeom prst="rect">
            <a:avLst/>
          </a:prstGeom>
          <a:noFill/>
          <a:ln>
            <a:noFill/>
          </a:ln>
        </p:spPr>
      </p:pic>
      <p:sp>
        <p:nvSpPr>
          <p:cNvPr id="482" name="Google Shape;482;p79"/>
          <p:cNvSpPr txBox="1"/>
          <p:nvPr/>
        </p:nvSpPr>
        <p:spPr>
          <a:xfrm>
            <a:off x="179950" y="1545350"/>
            <a:ext cx="30021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Times New Roman"/>
                <a:ea typeface="Times New Roman"/>
                <a:cs typeface="Times New Roman"/>
                <a:sym typeface="Times New Roman"/>
              </a:rPr>
              <a:t>Let us call G the average number of frames generated by the system</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during one frame transmission time.</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The throughput for pure ALOHA is</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 S =G x e-2G.</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The maximum throughput </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Smax =0.184 when G =(1/2).</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0"/>
          <p:cNvSpPr txBox="1">
            <a:spLocks noGrp="1"/>
          </p:cNvSpPr>
          <p:nvPr>
            <p:ph type="title"/>
          </p:nvPr>
        </p:nvSpPr>
        <p:spPr>
          <a:xfrm>
            <a:off x="193275" y="981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370" b="1"/>
              <a:t>Slotted ALOHA</a:t>
            </a:r>
            <a:endParaRPr sz="1370" b="1"/>
          </a:p>
          <a:p>
            <a:pPr marL="0" lvl="0" indent="0" algn="l" rtl="0">
              <a:lnSpc>
                <a:spcPct val="100000"/>
              </a:lnSpc>
              <a:spcBef>
                <a:spcPts val="400"/>
              </a:spcBef>
              <a:spcAft>
                <a:spcPts val="0"/>
              </a:spcAft>
              <a:buSzPts val="990"/>
              <a:buNone/>
            </a:pPr>
            <a:endParaRPr sz="2720"/>
          </a:p>
        </p:txBody>
      </p:sp>
      <p:sp>
        <p:nvSpPr>
          <p:cNvPr id="488" name="Google Shape;488;p80"/>
          <p:cNvSpPr txBox="1"/>
          <p:nvPr/>
        </p:nvSpPr>
        <p:spPr>
          <a:xfrm>
            <a:off x="193275" y="545725"/>
            <a:ext cx="8758500" cy="12468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000000"/>
              </a:buClr>
              <a:buSzPts val="1500"/>
              <a:buFont typeface="Times New Roman"/>
              <a:buChar char="●"/>
            </a:pPr>
            <a:r>
              <a:rPr lang="en" sz="1500" b="0" i="0" u="none" strike="noStrike" cap="none">
                <a:solidFill>
                  <a:srgbClr val="000000"/>
                </a:solidFill>
                <a:latin typeface="Times New Roman"/>
                <a:ea typeface="Times New Roman"/>
                <a:cs typeface="Times New Roman"/>
                <a:sym typeface="Times New Roman"/>
              </a:rPr>
              <a:t>Slotted ALOHA was invented to improve the efficiency of pure ALOHA.</a:t>
            </a:r>
            <a:endParaRPr sz="1500" b="0" i="0" u="none" strike="noStrike" cap="none">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500" b="0" i="0" u="none" strike="noStrike" cap="none">
                <a:solidFill>
                  <a:srgbClr val="000000"/>
                </a:solidFill>
                <a:latin typeface="Times New Roman"/>
                <a:ea typeface="Times New Roman"/>
                <a:cs typeface="Times New Roman"/>
                <a:sym typeface="Times New Roman"/>
              </a:rPr>
              <a:t>In slotted ALOHA we divide the time into slots of T</a:t>
            </a:r>
            <a:r>
              <a:rPr lang="en" sz="2400" b="0" i="0" u="none" strike="noStrike" cap="none" baseline="-25000">
                <a:solidFill>
                  <a:srgbClr val="000000"/>
                </a:solidFill>
                <a:latin typeface="Times New Roman"/>
                <a:ea typeface="Times New Roman"/>
                <a:cs typeface="Times New Roman"/>
                <a:sym typeface="Times New Roman"/>
              </a:rPr>
              <a:t>fr</a:t>
            </a:r>
            <a:r>
              <a:rPr lang="en" sz="1800" b="0" i="0" u="none" strike="noStrike" cap="none">
                <a:solidFill>
                  <a:srgbClr val="000000"/>
                </a:solidFill>
                <a:latin typeface="Times New Roman"/>
                <a:ea typeface="Times New Roman"/>
                <a:cs typeface="Times New Roman"/>
                <a:sym typeface="Times New Roman"/>
              </a:rPr>
              <a:t> </a:t>
            </a:r>
            <a:r>
              <a:rPr lang="en" sz="1500" b="0" i="0" u="none" strike="noStrike" cap="none">
                <a:solidFill>
                  <a:srgbClr val="000000"/>
                </a:solidFill>
                <a:latin typeface="Times New Roman"/>
                <a:ea typeface="Times New Roman"/>
                <a:cs typeface="Times New Roman"/>
                <a:sym typeface="Times New Roman"/>
              </a:rPr>
              <a:t>s and force the station to send only at the beginning of the time slot.</a:t>
            </a:r>
            <a:endParaRPr sz="1500" b="0" i="0" u="none" strike="noStrike" cap="none">
              <a:solidFill>
                <a:srgbClr val="000000"/>
              </a:solidFill>
              <a:latin typeface="Times New Roman"/>
              <a:ea typeface="Times New Roman"/>
              <a:cs typeface="Times New Roman"/>
              <a:sym typeface="Times New Roman"/>
            </a:endParaRPr>
          </a:p>
          <a:p>
            <a:pPr marL="457200" marR="0" lvl="0" indent="-323850" algn="l" rtl="0">
              <a:lnSpc>
                <a:spcPct val="100000"/>
              </a:lnSpc>
              <a:spcBef>
                <a:spcPts val="0"/>
              </a:spcBef>
              <a:spcAft>
                <a:spcPts val="0"/>
              </a:spcAft>
              <a:buClr>
                <a:srgbClr val="000000"/>
              </a:buClr>
              <a:buSzPts val="1500"/>
              <a:buFont typeface="Times New Roman"/>
              <a:buChar char="●"/>
            </a:pPr>
            <a:r>
              <a:rPr lang="en" sz="1500" b="0" i="0" u="none" strike="noStrike" cap="none">
                <a:solidFill>
                  <a:srgbClr val="000000"/>
                </a:solidFill>
                <a:latin typeface="Times New Roman"/>
                <a:ea typeface="Times New Roman"/>
                <a:cs typeface="Times New Roman"/>
                <a:sym typeface="Times New Roman"/>
              </a:rPr>
              <a:t>Frames in a slotted ALOHA network as shown in Figure</a:t>
            </a:r>
            <a:endParaRPr sz="1500" b="0" i="0" u="none" strike="noStrike" cap="none">
              <a:solidFill>
                <a:srgbClr val="000000"/>
              </a:solidFill>
              <a:latin typeface="Times New Roman"/>
              <a:ea typeface="Times New Roman"/>
              <a:cs typeface="Times New Roman"/>
              <a:sym typeface="Times New Roman"/>
            </a:endParaRPr>
          </a:p>
        </p:txBody>
      </p:sp>
      <p:pic>
        <p:nvPicPr>
          <p:cNvPr id="489" name="Google Shape;489;p80"/>
          <p:cNvPicPr preferRelativeResize="0"/>
          <p:nvPr/>
        </p:nvPicPr>
        <p:blipFill rotWithShape="1">
          <a:blip r:embed="rId3">
            <a:alphaModFix/>
          </a:blip>
          <a:srcRect/>
          <a:stretch/>
        </p:blipFill>
        <p:spPr>
          <a:xfrm>
            <a:off x="988425" y="1731025"/>
            <a:ext cx="6326775" cy="328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144C5-E39A-1873-448D-0A2580CE93A2}"/>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340B4488-A205-0A0F-B5C6-6BB4F24E9F32}"/>
              </a:ext>
            </a:extLst>
          </p:cNvPr>
          <p:cNvSpPr>
            <a:spLocks noGrp="1"/>
          </p:cNvSpPr>
          <p:nvPr>
            <p:ph type="body" idx="1"/>
          </p:nvPr>
        </p:nvSpPr>
        <p:spPr/>
        <p:txBody>
          <a:bodyPr/>
          <a:lstStyle/>
          <a:p>
            <a:r>
              <a:rPr lang="en-US" dirty="0"/>
              <a:t>In byte stuffing, special byte that is basically known as ESC (Escape Character) that has predefined pattern is generally added to data section of the data stream or frame when there is message or character that has same pattern as that of flag byte. </a:t>
            </a:r>
          </a:p>
          <a:p>
            <a:r>
              <a:rPr lang="en-US" dirty="0"/>
              <a:t>But receiver removes this ESC and keeps data part that causes some problems or issues.</a:t>
            </a:r>
          </a:p>
          <a:p>
            <a:r>
              <a:rPr lang="en-US" dirty="0"/>
              <a:t> In simple words, we can say that character stuffing is addition of 1 additional byte if there is presence of ESC or flag in text.</a:t>
            </a:r>
          </a:p>
        </p:txBody>
      </p:sp>
    </p:spTree>
    <p:extLst>
      <p:ext uri="{BB962C8B-B14F-4D97-AF65-F5344CB8AC3E}">
        <p14:creationId xmlns:p14="http://schemas.microsoft.com/office/powerpoint/2010/main" val="20537019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1"/>
          <p:cNvSpPr txBox="1">
            <a:spLocks noGrp="1"/>
          </p:cNvSpPr>
          <p:nvPr>
            <p:ph type="body" idx="1"/>
          </p:nvPr>
        </p:nvSpPr>
        <p:spPr>
          <a:xfrm>
            <a:off x="115325" y="-57675"/>
            <a:ext cx="8717100" cy="5063100"/>
          </a:xfrm>
          <a:prstGeom prst="rect">
            <a:avLst/>
          </a:prstGeom>
          <a:noFill/>
          <a:ln>
            <a:noFill/>
          </a:ln>
        </p:spPr>
        <p:txBody>
          <a:bodyPr spcFirstLastPara="1" wrap="square" lIns="91425" tIns="91425" rIns="91425" bIns="91425" anchor="t" anchorCtr="0">
            <a:noAutofit/>
          </a:bodyPr>
          <a:lstStyle/>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Because a station is allowed to send only at the beginning of the synchronized time slot, if a station misses this moment, it must wait until the beginning of the next time slot.</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Of course, there is still the possibility of collision if two stations try to send at the beginning of the same time slot.</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SzPts val="1500"/>
              <a:buFont typeface="Times New Roman"/>
              <a:buChar char="●"/>
            </a:pPr>
            <a:r>
              <a:rPr lang="en" sz="1500">
                <a:solidFill>
                  <a:srgbClr val="000000"/>
                </a:solidFill>
                <a:latin typeface="Times New Roman"/>
                <a:ea typeface="Times New Roman"/>
                <a:cs typeface="Times New Roman"/>
                <a:sym typeface="Times New Roman"/>
              </a:rPr>
              <a:t>Slotted ALOHA vulnerable time = </a:t>
            </a:r>
            <a:r>
              <a:rPr lang="en" sz="1500">
                <a:solidFill>
                  <a:schemeClr val="dk1"/>
                </a:solidFill>
                <a:latin typeface="Times New Roman"/>
                <a:ea typeface="Times New Roman"/>
                <a:cs typeface="Times New Roman"/>
                <a:sym typeface="Times New Roman"/>
              </a:rPr>
              <a:t>T</a:t>
            </a:r>
            <a:r>
              <a:rPr lang="en" sz="1500" baseline="-25000">
                <a:solidFill>
                  <a:schemeClr val="dk1"/>
                </a:solidFill>
                <a:latin typeface="Times New Roman"/>
                <a:ea typeface="Times New Roman"/>
                <a:cs typeface="Times New Roman"/>
                <a:sym typeface="Times New Roman"/>
              </a:rPr>
              <a:t>fr</a:t>
            </a: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average number of successful transmissions for slotted ALOHA is S = G x e- G . The maximum throughput Smax is 0.368, when G = 1.</a:t>
            </a:r>
            <a:endParaRPr sz="15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500" b="1">
                <a:solidFill>
                  <a:srgbClr val="000000"/>
                </a:solidFill>
                <a:latin typeface="Times New Roman"/>
                <a:ea typeface="Times New Roman"/>
                <a:cs typeface="Times New Roman"/>
                <a:sym typeface="Times New Roman"/>
              </a:rPr>
              <a:t>Carrier Sense Multiple Access (CSMA): </a:t>
            </a:r>
            <a:endParaRPr sz="1500" b="1">
              <a:solidFill>
                <a:srgbClr val="000000"/>
              </a:solidFill>
              <a:latin typeface="Times New Roman"/>
              <a:ea typeface="Times New Roman"/>
              <a:cs typeface="Times New Roman"/>
              <a:sym typeface="Times New Roman"/>
            </a:endParaRPr>
          </a:p>
          <a:p>
            <a:pPr marL="457200" lvl="0" indent="-323850" algn="just" rtl="0">
              <a:lnSpc>
                <a:spcPct val="95000"/>
              </a:lnSpc>
              <a:spcBef>
                <a:spcPts val="12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 chance of collision can be reduced if a station senses the medium before trying to use it. </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Carrier sense multiple access (CSMA) requires that each station first listen to the medium (or check the state of the medium) before sending. </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In other words, CSMA is based on the principle "sense before transmit" or "listen before talk."</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CSMA can reduce the possibility of collision, but it cannot eliminate it.Stations are connected to a shared channel (usually a dedicated medium).</a:t>
            </a:r>
            <a:endParaRPr sz="1500">
              <a:solidFill>
                <a:srgbClr val="000000"/>
              </a:solidFill>
              <a:latin typeface="Times New Roman"/>
              <a:ea typeface="Times New Roman"/>
              <a:cs typeface="Times New Roman"/>
              <a:sym typeface="Times New Roman"/>
            </a:endParaRPr>
          </a:p>
          <a:p>
            <a:pPr marL="457200" lvl="0" indent="-323850" algn="just" rtl="0">
              <a:lnSpc>
                <a:spcPct val="9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a:t>
            </a:r>
            <a:r>
              <a:rPr lang="en" sz="1500" b="1">
                <a:solidFill>
                  <a:srgbClr val="000000"/>
                </a:solidFill>
                <a:latin typeface="Times New Roman"/>
                <a:ea typeface="Times New Roman"/>
                <a:cs typeface="Times New Roman"/>
                <a:sym typeface="Times New Roman"/>
              </a:rPr>
              <a:t> possibility of collision still exists because of propagation delay;</a:t>
            </a:r>
            <a:r>
              <a:rPr lang="en" sz="1500">
                <a:solidFill>
                  <a:srgbClr val="000000"/>
                </a:solidFill>
                <a:latin typeface="Times New Roman"/>
                <a:ea typeface="Times New Roman"/>
                <a:cs typeface="Times New Roman"/>
                <a:sym typeface="Times New Roman"/>
              </a:rPr>
              <a:t> when a station sends a frame, it still takes time (although very short) for the first bit to reach every station and for every station to sense it. </a:t>
            </a:r>
            <a:r>
              <a:rPr lang="en" sz="1500" b="1">
                <a:solidFill>
                  <a:srgbClr val="000000"/>
                </a:solidFill>
                <a:latin typeface="Times New Roman"/>
                <a:ea typeface="Times New Roman"/>
                <a:cs typeface="Times New Roman"/>
                <a:sym typeface="Times New Roman"/>
              </a:rPr>
              <a:t>In other words, a station may sense the medium and find it idle, only because the first bit sent by another station has not yet been received.</a:t>
            </a:r>
            <a:endParaRPr sz="1500" b="1">
              <a:solidFill>
                <a:srgbClr val="000000"/>
              </a:solidFill>
              <a:latin typeface="Times New Roman"/>
              <a:ea typeface="Times New Roman"/>
              <a:cs typeface="Times New Roman"/>
              <a:sym typeface="Times New Roman"/>
            </a:endParaRPr>
          </a:p>
          <a:p>
            <a:pPr marL="457200" lvl="0" indent="-311150" algn="just" rtl="0">
              <a:lnSpc>
                <a:spcPct val="95000"/>
              </a:lnSpc>
              <a:spcBef>
                <a:spcPts val="0"/>
              </a:spcBef>
              <a:spcAft>
                <a:spcPts val="0"/>
              </a:spcAft>
              <a:buClr>
                <a:srgbClr val="000000"/>
              </a:buClr>
              <a:buSzPts val="1300"/>
              <a:buFont typeface="Times New Roman"/>
              <a:buChar char="●"/>
            </a:pPr>
            <a:r>
              <a:rPr lang="en" sz="1500">
                <a:solidFill>
                  <a:srgbClr val="000000"/>
                </a:solidFill>
                <a:latin typeface="Times New Roman"/>
                <a:ea typeface="Times New Roman"/>
                <a:cs typeface="Times New Roman"/>
                <a:sym typeface="Times New Roman"/>
              </a:rPr>
              <a:t>The </a:t>
            </a:r>
            <a:r>
              <a:rPr lang="en" sz="1500" b="1">
                <a:solidFill>
                  <a:srgbClr val="000000"/>
                </a:solidFill>
                <a:latin typeface="Times New Roman"/>
                <a:ea typeface="Times New Roman"/>
                <a:cs typeface="Times New Roman"/>
                <a:sym typeface="Times New Roman"/>
              </a:rPr>
              <a:t>vulnerable time </a:t>
            </a:r>
            <a:r>
              <a:rPr lang="en" sz="1500">
                <a:solidFill>
                  <a:srgbClr val="000000"/>
                </a:solidFill>
                <a:latin typeface="Times New Roman"/>
                <a:ea typeface="Times New Roman"/>
                <a:cs typeface="Times New Roman"/>
                <a:sym typeface="Times New Roman"/>
              </a:rPr>
              <a:t>for CSMA is the </a:t>
            </a:r>
            <a:r>
              <a:rPr lang="en" sz="1500" b="1">
                <a:solidFill>
                  <a:srgbClr val="000000"/>
                </a:solidFill>
                <a:latin typeface="Times New Roman"/>
                <a:ea typeface="Times New Roman"/>
                <a:cs typeface="Times New Roman"/>
                <a:sym typeface="Times New Roman"/>
              </a:rPr>
              <a:t>propagation time T </a:t>
            </a:r>
            <a:r>
              <a:rPr lang="en" sz="2400" b="1" baseline="-25000">
                <a:solidFill>
                  <a:srgbClr val="000000"/>
                </a:solidFill>
                <a:latin typeface="Times New Roman"/>
                <a:ea typeface="Times New Roman"/>
                <a:cs typeface="Times New Roman"/>
                <a:sym typeface="Times New Roman"/>
              </a:rPr>
              <a:t>P</a:t>
            </a:r>
            <a:r>
              <a:rPr lang="en" sz="1500" b="1">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 This is the time needed for a signal to propagate from one end of the medium to the other.</a:t>
            </a:r>
            <a:endParaRPr sz="15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1800"/>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82"/>
          <p:cNvPicPr preferRelativeResize="0"/>
          <p:nvPr/>
        </p:nvPicPr>
        <p:blipFill rotWithShape="1">
          <a:blip r:embed="rId3">
            <a:alphaModFix/>
          </a:blip>
          <a:srcRect/>
          <a:stretch/>
        </p:blipFill>
        <p:spPr>
          <a:xfrm>
            <a:off x="1553399" y="707550"/>
            <a:ext cx="6415674" cy="4306574"/>
          </a:xfrm>
          <a:prstGeom prst="rect">
            <a:avLst/>
          </a:prstGeom>
          <a:noFill/>
          <a:ln>
            <a:noFill/>
          </a:ln>
        </p:spPr>
      </p:pic>
      <p:sp>
        <p:nvSpPr>
          <p:cNvPr id="500" name="Google Shape;500;p82"/>
          <p:cNvSpPr txBox="1"/>
          <p:nvPr/>
        </p:nvSpPr>
        <p:spPr>
          <a:xfrm>
            <a:off x="322175" y="14957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Collision in CSMA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3"/>
          <p:cNvSpPr txBox="1">
            <a:spLocks noGrp="1"/>
          </p:cNvSpPr>
          <p:nvPr>
            <p:ph type="body" idx="1"/>
          </p:nvPr>
        </p:nvSpPr>
        <p:spPr>
          <a:xfrm>
            <a:off x="178900" y="50"/>
            <a:ext cx="8653500" cy="5143500"/>
          </a:xfrm>
          <a:prstGeom prst="rect">
            <a:avLst/>
          </a:prstGeom>
          <a:noFill/>
          <a:ln>
            <a:noFill/>
          </a:ln>
        </p:spPr>
        <p:txBody>
          <a:bodyPr spcFirstLastPara="1" wrap="square" lIns="91425" tIns="91425" rIns="91425" bIns="91425" anchor="t" anchorCtr="0">
            <a:noAutofit/>
          </a:bodyPr>
          <a:lstStyle/>
          <a:p>
            <a:pPr marL="0" lvl="0" indent="457200" algn="just" rtl="0">
              <a:lnSpc>
                <a:spcPct val="95000"/>
              </a:lnSpc>
              <a:spcBef>
                <a:spcPts val="0"/>
              </a:spcBef>
              <a:spcAft>
                <a:spcPts val="0"/>
              </a:spcAft>
              <a:buSzPts val="1800"/>
              <a:buNone/>
            </a:pPr>
            <a:r>
              <a:rPr lang="en" sz="1600">
                <a:solidFill>
                  <a:srgbClr val="000000"/>
                </a:solidFill>
                <a:latin typeface="Times New Roman"/>
                <a:ea typeface="Times New Roman"/>
                <a:cs typeface="Times New Roman"/>
                <a:sym typeface="Times New Roman"/>
              </a:rPr>
              <a:t>What should a station do if the channel is busy? What should a station do if the channel is idle? Three methods have been devised to answer these questions: the </a:t>
            </a:r>
            <a:r>
              <a:rPr lang="en" sz="1600" b="1">
                <a:solidFill>
                  <a:srgbClr val="000000"/>
                </a:solidFill>
                <a:latin typeface="Times New Roman"/>
                <a:ea typeface="Times New Roman"/>
                <a:cs typeface="Times New Roman"/>
                <a:sym typeface="Times New Roman"/>
              </a:rPr>
              <a:t>I-persistent method, the nonpersistent method, and the p-persistent method.</a:t>
            </a:r>
            <a:endParaRPr sz="1600" b="1">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b="1">
                <a:solidFill>
                  <a:srgbClr val="000000"/>
                </a:solidFill>
                <a:latin typeface="Times New Roman"/>
                <a:ea typeface="Times New Roman"/>
                <a:cs typeface="Times New Roman"/>
                <a:sym typeface="Times New Roman"/>
              </a:rPr>
              <a:t>1. I-Persistent: </a:t>
            </a:r>
            <a:r>
              <a:rPr lang="en" sz="1600">
                <a:solidFill>
                  <a:srgbClr val="000000"/>
                </a:solidFill>
                <a:latin typeface="Times New Roman"/>
                <a:ea typeface="Times New Roman"/>
                <a:cs typeface="Times New Roman"/>
                <a:sym typeface="Times New Roman"/>
              </a:rPr>
              <a:t>The I-persistent method is simple and straightforward. In this method, after the station finds the line idle, it sends its frame immediately (with probability I).</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a:solidFill>
                  <a:srgbClr val="000000"/>
                </a:solidFill>
                <a:latin typeface="Times New Roman"/>
                <a:ea typeface="Times New Roman"/>
                <a:cs typeface="Times New Roman"/>
                <a:sym typeface="Times New Roman"/>
              </a:rPr>
              <a:t>This method has the highest chance of collision because two or more stations may find the line idle and send their frames immediately</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b="1">
                <a:solidFill>
                  <a:srgbClr val="000000"/>
                </a:solidFill>
                <a:latin typeface="Times New Roman"/>
                <a:ea typeface="Times New Roman"/>
                <a:cs typeface="Times New Roman"/>
                <a:sym typeface="Times New Roman"/>
              </a:rPr>
              <a:t>2. Nonpersistent:</a:t>
            </a:r>
            <a:r>
              <a:rPr lang="en" sz="1600">
                <a:solidFill>
                  <a:srgbClr val="000000"/>
                </a:solidFill>
                <a:latin typeface="Times New Roman"/>
                <a:ea typeface="Times New Roman"/>
                <a:cs typeface="Times New Roman"/>
                <a:sym typeface="Times New Roman"/>
              </a:rPr>
              <a:t> In the nonpersistent method, a station that has a frame to send senses the line. If the line is idle, it sends immediately. If the line is not idle, it waits a random amount of time and then senses the line again. The nonpersistent approach reduces the chance of collision but reduces the efficiency of the network</a:t>
            </a:r>
            <a:endParaRPr sz="16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4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1800"/>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4"/>
          <p:cNvSpPr txBox="1">
            <a:spLocks noGrp="1"/>
          </p:cNvSpPr>
          <p:nvPr>
            <p:ph type="body" idx="1"/>
          </p:nvPr>
        </p:nvSpPr>
        <p:spPr>
          <a:xfrm>
            <a:off x="178900" y="50"/>
            <a:ext cx="8653500" cy="51435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1800"/>
              <a:buNone/>
            </a:pP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b="1">
                <a:solidFill>
                  <a:srgbClr val="000000"/>
                </a:solidFill>
                <a:latin typeface="Times New Roman"/>
                <a:ea typeface="Times New Roman"/>
                <a:cs typeface="Times New Roman"/>
                <a:sym typeface="Times New Roman"/>
              </a:rPr>
              <a:t>3. p-Persistent:</a:t>
            </a:r>
            <a:r>
              <a:rPr lang="en" sz="1600">
                <a:solidFill>
                  <a:srgbClr val="000000"/>
                </a:solidFill>
                <a:latin typeface="Times New Roman"/>
                <a:ea typeface="Times New Roman"/>
                <a:cs typeface="Times New Roman"/>
                <a:sym typeface="Times New Roman"/>
              </a:rPr>
              <a:t> The p-persistent method is used if the channel has time slots with a slot duration equal to or greater than the maximum propagation time. The p-persistent approach combines the advantages of the other two strategies. It reduces the chance of collision and improves efficiency. In this method, after the station finds the line idle it follows these steps:</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a:solidFill>
                  <a:srgbClr val="000000"/>
                </a:solidFill>
                <a:latin typeface="Times New Roman"/>
                <a:ea typeface="Times New Roman"/>
                <a:cs typeface="Times New Roman"/>
                <a:sym typeface="Times New Roman"/>
              </a:rPr>
              <a:t>1. With probability p, the station sends its frame.</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a:solidFill>
                  <a:srgbClr val="000000"/>
                </a:solidFill>
                <a:latin typeface="Times New Roman"/>
                <a:ea typeface="Times New Roman"/>
                <a:cs typeface="Times New Roman"/>
                <a:sym typeface="Times New Roman"/>
              </a:rPr>
              <a:t>2. With probability q = 1 - p, the station waits for the beginning of the next time slot and checks the line again.</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a:solidFill>
                  <a:srgbClr val="000000"/>
                </a:solidFill>
                <a:latin typeface="Times New Roman"/>
                <a:ea typeface="Times New Roman"/>
                <a:cs typeface="Times New Roman"/>
                <a:sym typeface="Times New Roman"/>
              </a:rPr>
              <a:t>a. If the line is idle, it goes to step 1.</a:t>
            </a:r>
            <a:endParaRPr sz="160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1800"/>
              <a:buNone/>
            </a:pPr>
            <a:r>
              <a:rPr lang="en" sz="1600">
                <a:solidFill>
                  <a:srgbClr val="000000"/>
                </a:solidFill>
                <a:latin typeface="Times New Roman"/>
                <a:ea typeface="Times New Roman"/>
                <a:cs typeface="Times New Roman"/>
                <a:sym typeface="Times New Roman"/>
              </a:rPr>
              <a:t>b. If the line is busy, it acts as though a collision has occurred and uses the back- off procedure.</a:t>
            </a:r>
            <a:endParaRPr sz="16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4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1800"/>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85"/>
          <p:cNvPicPr preferRelativeResize="0"/>
          <p:nvPr/>
        </p:nvPicPr>
        <p:blipFill rotWithShape="1">
          <a:blip r:embed="rId3">
            <a:alphaModFix/>
          </a:blip>
          <a:srcRect l="30719" t="11601" r="19944" b="6121"/>
          <a:stretch/>
        </p:blipFill>
        <p:spPr>
          <a:xfrm>
            <a:off x="3225150" y="115050"/>
            <a:ext cx="5117224" cy="4798301"/>
          </a:xfrm>
          <a:prstGeom prst="rect">
            <a:avLst/>
          </a:prstGeom>
          <a:noFill/>
          <a:ln>
            <a:noFill/>
          </a:ln>
        </p:spPr>
      </p:pic>
      <p:sp>
        <p:nvSpPr>
          <p:cNvPr id="516" name="Google Shape;516;p85"/>
          <p:cNvSpPr txBox="1"/>
          <p:nvPr/>
        </p:nvSpPr>
        <p:spPr>
          <a:xfrm>
            <a:off x="69050" y="18410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Flow diagram for three persistence methods: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6"/>
          <p:cNvSpPr txBox="1">
            <a:spLocks noGrp="1"/>
          </p:cNvSpPr>
          <p:nvPr>
            <p:ph type="title"/>
          </p:nvPr>
        </p:nvSpPr>
        <p:spPr>
          <a:xfrm>
            <a:off x="173625" y="5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420" b="1"/>
              <a:t>Carrier Sense Multiple Access with Collision Detection (CSMA/CD):</a:t>
            </a:r>
            <a:endParaRPr sz="1420" b="1"/>
          </a:p>
        </p:txBody>
      </p:sp>
      <p:sp>
        <p:nvSpPr>
          <p:cNvPr id="522" name="Google Shape;522;p86"/>
          <p:cNvSpPr txBox="1">
            <a:spLocks noGrp="1"/>
          </p:cNvSpPr>
          <p:nvPr>
            <p:ph type="body" idx="1"/>
          </p:nvPr>
        </p:nvSpPr>
        <p:spPr>
          <a:xfrm>
            <a:off x="311700" y="310650"/>
            <a:ext cx="8520600" cy="45222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Carrier sense multiple access with collision detection (CSMA/CD) augments(extend) the algorithm to </a:t>
            </a:r>
            <a:r>
              <a:rPr lang="en" sz="1500" b="1">
                <a:solidFill>
                  <a:schemeClr val="dk1"/>
                </a:solidFill>
                <a:latin typeface="Times New Roman"/>
                <a:ea typeface="Times New Roman"/>
                <a:cs typeface="Times New Roman"/>
                <a:sym typeface="Times New Roman"/>
              </a:rPr>
              <a:t>handle the collision.</a:t>
            </a:r>
            <a:endParaRPr sz="1500" b="1">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this method, a station monitors the medium after it sends a frame to see if the transmission was successful. If so, the station is finished.</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CSMA/CD, transmission and collision detection is a continuous process.</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We do not send the entire frame and then look for a collision. </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station transmits and receives continuously and simultaneously (using two different ports). </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We use a loop to show that transmission is a continuous process. </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We constantly monitor in order to detect one of two conditions: either transmission is finished or a collision is detected. </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Either event stops transmission. When we come out of the loop, if a collision has not been detected, it means that transmission is complete; the entire frame is transmitted. Otherwise, a collision has occurred.</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throughput of CSMA/CD is greater than that of pure or slotted ALOHA. The maximum throughput occurs at a different value of G and is based on the persistence method and the value of p in the p-persistent approach. For I-persistent method the maximum throughput is around 50 percent when G = 1. For nonpersistent method, the maximum throughput can go up to 90 percent when G is between 3 and 8</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87"/>
          <p:cNvPicPr preferRelativeResize="0"/>
          <p:nvPr/>
        </p:nvPicPr>
        <p:blipFill rotWithShape="1">
          <a:blip r:embed="rId3">
            <a:alphaModFix/>
          </a:blip>
          <a:srcRect l="25160" t="11862" r="11317"/>
          <a:stretch/>
        </p:blipFill>
        <p:spPr>
          <a:xfrm>
            <a:off x="1140875" y="69200"/>
            <a:ext cx="6430425" cy="50166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8"/>
          <p:cNvSpPr txBox="1">
            <a:spLocks noGrp="1"/>
          </p:cNvSpPr>
          <p:nvPr>
            <p:ph type="title"/>
          </p:nvPr>
        </p:nvSpPr>
        <p:spPr>
          <a:xfrm>
            <a:off x="173625" y="5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20" b="1"/>
              <a:t>Carrier Sense Multiple Access with Collision Avoidance (CSMA/CA)</a:t>
            </a:r>
            <a:endParaRPr sz="1420" b="1"/>
          </a:p>
        </p:txBody>
      </p:sp>
      <p:sp>
        <p:nvSpPr>
          <p:cNvPr id="533" name="Google Shape;533;p88"/>
          <p:cNvSpPr txBox="1">
            <a:spLocks noGrp="1"/>
          </p:cNvSpPr>
          <p:nvPr>
            <p:ph type="body" idx="1"/>
          </p:nvPr>
        </p:nvSpPr>
        <p:spPr>
          <a:xfrm>
            <a:off x="311700" y="425975"/>
            <a:ext cx="8520600" cy="45222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CSMA/CA was mostly intended for use in wireless networks. Collisions are avoided through the use of CSMA/CA's three strategies: the interframe space, the contention window, and acknowledgments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Interframe Space (IFS):</a:t>
            </a:r>
            <a:endParaRPr sz="1500" b="1">
              <a:solidFill>
                <a:schemeClr val="dk1"/>
              </a:solidFill>
              <a:latin typeface="Times New Roman"/>
              <a:ea typeface="Times New Roman"/>
              <a:cs typeface="Times New Roman"/>
              <a:sym typeface="Times New Roman"/>
            </a:endParaRPr>
          </a:p>
          <a:p>
            <a:pPr marL="457200" lvl="0" indent="-323850" algn="l" rtl="0">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First, collisions are avoided by deferring transmission even if the channel is found idle.</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When an idle channel is found, the station does not send immediately. It waits for a period of time called the interframe space or IFS</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CSMA/CA, the IFS can also be used to define the priority of a station or a frame. For example, a station that is assigned a shorter IFS has a higher priority.</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Contention Window:</a:t>
            </a:r>
            <a:endParaRPr sz="1500" b="1">
              <a:solidFill>
                <a:schemeClr val="dk1"/>
              </a:solidFill>
              <a:latin typeface="Times New Roman"/>
              <a:ea typeface="Times New Roman"/>
              <a:cs typeface="Times New Roman"/>
              <a:sym typeface="Times New Roman"/>
            </a:endParaRPr>
          </a:p>
          <a:p>
            <a:pPr marL="457200" lvl="0" indent="-323850" algn="l" rtl="0">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contention window is an amount of time divided into slots. A station that is ready to send chooses a random number of slots as its wait time.</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contention window is that the station needs to sense the channel after each time slot.</a:t>
            </a:r>
            <a:endParaRPr sz="1500">
              <a:solidFill>
                <a:schemeClr val="dk1"/>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CSMA/CA, if the station finds the channel busy, it does not restart the timer of the contention window; it stops the timer and restarts it when the channel becomes idle.</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9"/>
          <p:cNvSpPr txBox="1">
            <a:spLocks noGrp="1"/>
          </p:cNvSpPr>
          <p:nvPr>
            <p:ph type="title"/>
          </p:nvPr>
        </p:nvSpPr>
        <p:spPr>
          <a:xfrm>
            <a:off x="173625" y="53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1500" b="1">
                <a:latin typeface="Times New Roman"/>
                <a:ea typeface="Times New Roman"/>
                <a:cs typeface="Times New Roman"/>
                <a:sym typeface="Times New Roman"/>
              </a:rPr>
              <a:t>Carrier Sense Multiple Access with Collision Detection (CSMA/CA):</a:t>
            </a:r>
            <a:endParaRPr sz="1500" b="1">
              <a:latin typeface="Times New Roman"/>
              <a:ea typeface="Times New Roman"/>
              <a:cs typeface="Times New Roman"/>
              <a:sym typeface="Times New Roman"/>
            </a:endParaRPr>
          </a:p>
        </p:txBody>
      </p:sp>
      <p:sp>
        <p:nvSpPr>
          <p:cNvPr id="539" name="Google Shape;539;p89"/>
          <p:cNvSpPr txBox="1">
            <a:spLocks noGrp="1"/>
          </p:cNvSpPr>
          <p:nvPr>
            <p:ph type="body" idx="1"/>
          </p:nvPr>
        </p:nvSpPr>
        <p:spPr>
          <a:xfrm>
            <a:off x="311700" y="403650"/>
            <a:ext cx="85206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Acknowledgment: </a:t>
            </a:r>
            <a:r>
              <a:rPr lang="en" sz="1500">
                <a:solidFill>
                  <a:schemeClr val="dk1"/>
                </a:solidFill>
                <a:latin typeface="Times New Roman"/>
                <a:ea typeface="Times New Roman"/>
                <a:cs typeface="Times New Roman"/>
                <a:sym typeface="Times New Roman"/>
              </a:rPr>
              <a:t>The positive acknowledgment and the time-out timer can help guarantee that the receiver has received the frame.</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Flow diagram for CSMA/CA:</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a:solidFill>
                <a:schemeClr val="dk1"/>
              </a:solidFill>
              <a:latin typeface="Times New Roman"/>
              <a:ea typeface="Times New Roman"/>
              <a:cs typeface="Times New Roman"/>
              <a:sym typeface="Times New Roman"/>
            </a:endParaRPr>
          </a:p>
        </p:txBody>
      </p:sp>
      <p:pic>
        <p:nvPicPr>
          <p:cNvPr id="540" name="Google Shape;540;p89"/>
          <p:cNvPicPr preferRelativeResize="0"/>
          <p:nvPr/>
        </p:nvPicPr>
        <p:blipFill rotWithShape="1">
          <a:blip r:embed="rId3">
            <a:alphaModFix/>
          </a:blip>
          <a:srcRect l="48934" t="13844" r="19408"/>
          <a:stretch/>
        </p:blipFill>
        <p:spPr>
          <a:xfrm>
            <a:off x="4474625" y="713050"/>
            <a:ext cx="2894650" cy="44292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Ethernet-</a:t>
            </a:r>
            <a:endParaRPr lang="en-US" dirty="0"/>
          </a:p>
        </p:txBody>
      </p:sp>
      <p:sp>
        <p:nvSpPr>
          <p:cNvPr id="3" name="Text Placeholder 2"/>
          <p:cNvSpPr>
            <a:spLocks noGrp="1"/>
          </p:cNvSpPr>
          <p:nvPr>
            <p:ph type="body" idx="1"/>
          </p:nvPr>
        </p:nvSpPr>
        <p:spPr/>
        <p:txBody>
          <a:bodyPr/>
          <a:lstStyle/>
          <a:p>
            <a:r>
              <a:rPr lang="en-GB" dirty="0"/>
              <a:t>Ethernet is a wired networking technology used to connect devices within a local area network (LAN). </a:t>
            </a:r>
            <a:endParaRPr lang="en-GB" dirty="0" smtClean="0"/>
          </a:p>
          <a:p>
            <a:r>
              <a:rPr lang="en-GB" dirty="0" smtClean="0"/>
              <a:t>It </a:t>
            </a:r>
            <a:r>
              <a:rPr lang="en-GB" dirty="0"/>
              <a:t>enables devices like computers, printers, and routers to communicate with each other by transmitting data over cables</a:t>
            </a:r>
            <a:r>
              <a:rPr lang="en-GB" dirty="0" smtClean="0"/>
              <a:t>.</a:t>
            </a:r>
          </a:p>
          <a:p>
            <a:r>
              <a:rPr lang="en-GB" dirty="0"/>
              <a:t> Ethernet is a widely adopted standard for LANs, defined by the IEEE 802.3 standard. </a:t>
            </a:r>
            <a:endParaRPr lang="en-US" dirty="0"/>
          </a:p>
        </p:txBody>
      </p:sp>
    </p:spTree>
    <p:extLst>
      <p:ext uri="{BB962C8B-B14F-4D97-AF65-F5344CB8AC3E}">
        <p14:creationId xmlns:p14="http://schemas.microsoft.com/office/powerpoint/2010/main" val="3922675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38379-7930-E91D-72B3-7E0B74FD2BFD}"/>
              </a:ext>
            </a:extLst>
          </p:cNvPr>
          <p:cNvPicPr>
            <a:picLocks noChangeAspect="1"/>
          </p:cNvPicPr>
          <p:nvPr/>
        </p:nvPicPr>
        <p:blipFill>
          <a:blip r:embed="rId2"/>
          <a:stretch>
            <a:fillRect/>
          </a:stretch>
        </p:blipFill>
        <p:spPr>
          <a:xfrm>
            <a:off x="303622" y="286439"/>
            <a:ext cx="8184216" cy="5143500"/>
          </a:xfrm>
          <a:prstGeom prst="rect">
            <a:avLst/>
          </a:prstGeom>
        </p:spPr>
      </p:pic>
    </p:spTree>
    <p:extLst>
      <p:ext uri="{BB962C8B-B14F-4D97-AF65-F5344CB8AC3E}">
        <p14:creationId xmlns:p14="http://schemas.microsoft.com/office/powerpoint/2010/main" val="8982138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Ethernet Works:</a:t>
            </a:r>
            <a:endParaRPr lang="en-US" dirty="0"/>
          </a:p>
        </p:txBody>
      </p:sp>
      <p:sp>
        <p:nvSpPr>
          <p:cNvPr id="3" name="Text Placeholder 2"/>
          <p:cNvSpPr>
            <a:spLocks noGrp="1"/>
          </p:cNvSpPr>
          <p:nvPr>
            <p:ph type="body" idx="1"/>
          </p:nvPr>
        </p:nvSpPr>
        <p:spPr>
          <a:xfrm>
            <a:off x="311700" y="934066"/>
            <a:ext cx="8520600" cy="4001728"/>
          </a:xfrm>
        </p:spPr>
        <p:txBody>
          <a:bodyPr>
            <a:normAutofit/>
          </a:bodyPr>
          <a:lstStyle/>
          <a:p>
            <a:r>
              <a:rPr lang="en-GB" dirty="0"/>
              <a:t>Wired Connection:</a:t>
            </a:r>
          </a:p>
          <a:p>
            <a:pPr lvl="1"/>
            <a:r>
              <a:rPr lang="en-GB" sz="1800" dirty="0"/>
              <a:t>Ethernet relies on physical cables, such as twisted pair (Cat5e, Cat6, etc.) or </a:t>
            </a:r>
            <a:r>
              <a:rPr lang="en-GB" sz="1800" dirty="0" err="1"/>
              <a:t>fiber</a:t>
            </a:r>
            <a:r>
              <a:rPr lang="en-GB" sz="1800" dirty="0"/>
              <a:t> optic cables, to transmit data. </a:t>
            </a:r>
          </a:p>
          <a:p>
            <a:r>
              <a:rPr lang="en-GB" dirty="0"/>
              <a:t>LAN Backbone:</a:t>
            </a:r>
          </a:p>
          <a:p>
            <a:pPr lvl="1"/>
            <a:r>
              <a:rPr lang="en-GB" sz="1800" dirty="0"/>
              <a:t>It forms the foundation of most wired LANs, facilitating communication between devices within a limited geographical area. </a:t>
            </a:r>
          </a:p>
          <a:p>
            <a:r>
              <a:rPr lang="en-GB" dirty="0"/>
              <a:t>Data Transmission:</a:t>
            </a:r>
          </a:p>
          <a:p>
            <a:pPr lvl="1"/>
            <a:r>
              <a:rPr lang="en-GB" sz="1800" dirty="0"/>
              <a:t>Ethernet divides data into packets called frames, which are then transmitted over the network. </a:t>
            </a:r>
          </a:p>
          <a:p>
            <a:r>
              <a:rPr lang="en-GB" dirty="0"/>
              <a:t>Standards:</a:t>
            </a:r>
          </a:p>
          <a:p>
            <a:pPr lvl="1"/>
            <a:r>
              <a:rPr lang="en-GB" sz="1800" dirty="0"/>
              <a:t>It adheres to the IEEE 802.3 standard, which specifies how data is transmitted and received. </a:t>
            </a:r>
            <a:endParaRPr lang="en-US" sz="1800" dirty="0"/>
          </a:p>
        </p:txBody>
      </p:sp>
    </p:spTree>
    <p:extLst>
      <p:ext uri="{BB962C8B-B14F-4D97-AF65-F5344CB8AC3E}">
        <p14:creationId xmlns:p14="http://schemas.microsoft.com/office/powerpoint/2010/main" val="16951501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98323"/>
            <a:ext cx="8520600" cy="462116"/>
          </a:xfrm>
        </p:spPr>
        <p:txBody>
          <a:bodyPr>
            <a:normAutofit fontScale="90000"/>
          </a:bodyPr>
          <a:lstStyle/>
          <a:p>
            <a:r>
              <a:rPr lang="en-US" dirty="0"/>
              <a:t>Key Features and Benefits:</a:t>
            </a:r>
            <a:endParaRPr lang="en-US" dirty="0"/>
          </a:p>
        </p:txBody>
      </p:sp>
      <p:sp>
        <p:nvSpPr>
          <p:cNvPr id="3" name="Text Placeholder 2"/>
          <p:cNvSpPr>
            <a:spLocks noGrp="1"/>
          </p:cNvSpPr>
          <p:nvPr>
            <p:ph type="body" idx="1"/>
          </p:nvPr>
        </p:nvSpPr>
        <p:spPr>
          <a:xfrm>
            <a:off x="311700" y="648928"/>
            <a:ext cx="8520600" cy="4494571"/>
          </a:xfrm>
        </p:spPr>
        <p:txBody>
          <a:bodyPr>
            <a:noAutofit/>
          </a:bodyPr>
          <a:lstStyle/>
          <a:p>
            <a:r>
              <a:rPr lang="en-GB" sz="1600" dirty="0"/>
              <a:t>High Speed and Reliability:</a:t>
            </a:r>
          </a:p>
          <a:p>
            <a:pPr lvl="1"/>
            <a:r>
              <a:rPr lang="en-GB" sz="1600" dirty="0"/>
              <a:t>Ethernet offers faster and more reliable data transmission compared to wireless connections like Wi-Fi. </a:t>
            </a:r>
          </a:p>
          <a:p>
            <a:r>
              <a:rPr lang="en-GB" sz="1600" dirty="0"/>
              <a:t>Security:</a:t>
            </a:r>
          </a:p>
          <a:p>
            <a:pPr lvl="1"/>
            <a:r>
              <a:rPr lang="en-GB" sz="1600" dirty="0"/>
              <a:t>It provides a more secure connection than wireless due to its wired nature, making it less vulnerable to interference and eavesdropping. </a:t>
            </a:r>
          </a:p>
          <a:p>
            <a:r>
              <a:rPr lang="en-GB" sz="1600" dirty="0"/>
              <a:t>Low Latency:</a:t>
            </a:r>
          </a:p>
          <a:p>
            <a:pPr lvl="1"/>
            <a:r>
              <a:rPr lang="en-GB" sz="1600" dirty="0"/>
              <a:t>Ethernet generally has lower latency (delay in data transmission) than Wi-Fi, making it suitable for applications requiring real-time data transfer. </a:t>
            </a:r>
          </a:p>
          <a:p>
            <a:r>
              <a:rPr lang="en-GB" sz="1600" dirty="0"/>
              <a:t>Scalability:</a:t>
            </a:r>
          </a:p>
          <a:p>
            <a:pPr lvl="1"/>
            <a:r>
              <a:rPr lang="en-GB" sz="1600" dirty="0"/>
              <a:t>Ethernet can be scaled to accommodate various network sizes, from small home networks to large enterprise networks. </a:t>
            </a:r>
          </a:p>
          <a:p>
            <a:r>
              <a:rPr lang="en-GB" sz="1600" dirty="0"/>
              <a:t>Cost-Effectiveness:</a:t>
            </a:r>
          </a:p>
          <a:p>
            <a:pPr lvl="1"/>
            <a:r>
              <a:rPr lang="en-GB" sz="1600" dirty="0"/>
              <a:t>It offers a cost-effective solution for building and maintaining wired networks. </a:t>
            </a:r>
            <a:endParaRPr lang="en-US" sz="1600" dirty="0"/>
          </a:p>
        </p:txBody>
      </p:sp>
    </p:spTree>
    <p:extLst>
      <p:ext uri="{BB962C8B-B14F-4D97-AF65-F5344CB8AC3E}">
        <p14:creationId xmlns:p14="http://schemas.microsoft.com/office/powerpoint/2010/main" val="12372187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Ethernet vs. Other Technologies:</a:t>
            </a:r>
            <a:endParaRPr lang="en-US" dirty="0"/>
          </a:p>
        </p:txBody>
      </p:sp>
      <p:sp>
        <p:nvSpPr>
          <p:cNvPr id="3" name="Text Placeholder 2"/>
          <p:cNvSpPr>
            <a:spLocks noGrp="1"/>
          </p:cNvSpPr>
          <p:nvPr>
            <p:ph type="body" idx="1"/>
          </p:nvPr>
        </p:nvSpPr>
        <p:spPr/>
        <p:txBody>
          <a:bodyPr/>
          <a:lstStyle/>
          <a:p>
            <a:r>
              <a:rPr lang="en-GB" sz="2000" dirty="0"/>
              <a:t>Ethernet vs. Wi-Fi:</a:t>
            </a:r>
          </a:p>
          <a:p>
            <a:pPr lvl="1"/>
            <a:r>
              <a:rPr lang="en-GB" sz="2000" dirty="0"/>
              <a:t>While Wi-Fi is a wireless technology, Ethernet is wired. Ethernet generally offers higher speeds, lower latency, and greater security compared to Wi-Fi. </a:t>
            </a:r>
          </a:p>
          <a:p>
            <a:r>
              <a:rPr lang="en-GB" sz="2000" dirty="0"/>
              <a:t>Ethernet vs. Internet:</a:t>
            </a:r>
          </a:p>
          <a:p>
            <a:pPr lvl="1"/>
            <a:r>
              <a:rPr lang="en-GB" sz="2000" dirty="0"/>
              <a:t>Ethernet is a networking technology used within a LAN, while the internet is a global network of interconnected networks. Ethernet is often used to connect devices to the internet. </a:t>
            </a:r>
          </a:p>
          <a:p>
            <a:endParaRPr lang="en-US" dirty="0"/>
          </a:p>
        </p:txBody>
      </p:sp>
    </p:spTree>
    <p:extLst>
      <p:ext uri="{BB962C8B-B14F-4D97-AF65-F5344CB8AC3E}">
        <p14:creationId xmlns:p14="http://schemas.microsoft.com/office/powerpoint/2010/main" val="44301254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a:t>STANDARD ETHERNET</a:t>
            </a:r>
            <a:endParaRPr sz="1820"/>
          </a:p>
        </p:txBody>
      </p:sp>
      <p:sp>
        <p:nvSpPr>
          <p:cNvPr id="546" name="Google Shape;546;p90"/>
          <p:cNvSpPr txBox="1">
            <a:spLocks noGrp="1"/>
          </p:cNvSpPr>
          <p:nvPr>
            <p:ph type="body" idx="1"/>
          </p:nvPr>
        </p:nvSpPr>
        <p:spPr>
          <a:xfrm>
            <a:off x="311700" y="888000"/>
            <a:ext cx="8520600" cy="4140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sz="1500">
                <a:solidFill>
                  <a:schemeClr val="dk1"/>
                </a:solidFill>
                <a:latin typeface="Times New Roman"/>
                <a:ea typeface="Times New Roman"/>
                <a:cs typeface="Times New Roman"/>
                <a:sym typeface="Times New Roman"/>
              </a:rPr>
              <a:t>The original Ethernet was created in 1976 at Xerox's Palo Alto Research Center (PARC). Since then, it has gone through </a:t>
            </a:r>
            <a:r>
              <a:rPr lang="en" sz="1500" b="1">
                <a:solidFill>
                  <a:schemeClr val="dk1"/>
                </a:solidFill>
                <a:latin typeface="Times New Roman"/>
                <a:ea typeface="Times New Roman"/>
                <a:cs typeface="Times New Roman"/>
                <a:sym typeface="Times New Roman"/>
              </a:rPr>
              <a:t>four generations: </a:t>
            </a:r>
            <a:r>
              <a:rPr lang="en" sz="1500">
                <a:solidFill>
                  <a:schemeClr val="dk1"/>
                </a:solidFill>
                <a:latin typeface="Times New Roman"/>
                <a:ea typeface="Times New Roman"/>
                <a:cs typeface="Times New Roman"/>
                <a:sym typeface="Times New Roman"/>
              </a:rPr>
              <a:t>Standard Ethernet (lot Mbps), Fast Ethernet (100 Mbps), Gigabit Ethernet (l Gbps), and Ten-Gigabit Ethernet (l0 Gbps),</a:t>
            </a:r>
            <a:endParaRPr/>
          </a:p>
        </p:txBody>
      </p:sp>
      <p:pic>
        <p:nvPicPr>
          <p:cNvPr id="547" name="Google Shape;547;p90"/>
          <p:cNvPicPr preferRelativeResize="0"/>
          <p:nvPr/>
        </p:nvPicPr>
        <p:blipFill rotWithShape="1">
          <a:blip r:embed="rId3">
            <a:alphaModFix/>
          </a:blip>
          <a:srcRect l="39350" t="33178" r="21930" b="43716"/>
          <a:stretch/>
        </p:blipFill>
        <p:spPr>
          <a:xfrm>
            <a:off x="1414226" y="2260375"/>
            <a:ext cx="6427901" cy="21566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1"/>
          <p:cNvSpPr txBox="1">
            <a:spLocks noGrp="1"/>
          </p:cNvSpPr>
          <p:nvPr>
            <p:ph type="title"/>
          </p:nvPr>
        </p:nvSpPr>
        <p:spPr>
          <a:xfrm>
            <a:off x="311700" y="875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620" b="1"/>
              <a:t>Ethernet IEEE 802.3</a:t>
            </a:r>
            <a:endParaRPr sz="1620" b="1"/>
          </a:p>
        </p:txBody>
      </p:sp>
      <p:sp>
        <p:nvSpPr>
          <p:cNvPr id="553" name="Google Shape;553;p91"/>
          <p:cNvSpPr txBox="1">
            <a:spLocks noGrp="1"/>
          </p:cNvSpPr>
          <p:nvPr>
            <p:ph type="body" idx="1"/>
          </p:nvPr>
        </p:nvSpPr>
        <p:spPr>
          <a:xfrm>
            <a:off x="311700" y="507425"/>
            <a:ext cx="8520600" cy="4521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128571"/>
              <a:buNone/>
            </a:pPr>
            <a:r>
              <a:rPr lang="en" sz="5600">
                <a:solidFill>
                  <a:schemeClr val="dk1"/>
                </a:solidFill>
                <a:latin typeface="Times New Roman"/>
                <a:ea typeface="Times New Roman"/>
                <a:cs typeface="Times New Roman"/>
                <a:sym typeface="Times New Roman"/>
              </a:rPr>
              <a:t>Frame Format : The Ethernet frame contains seven fields: preamble, SFD, DA, SA, length or type of protocol data unit (PDU), upper-layer data, and the CRC.</a:t>
            </a:r>
            <a:endParaRPr sz="5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r>
              <a:rPr lang="en" sz="5600" b="1">
                <a:solidFill>
                  <a:schemeClr val="dk1"/>
                </a:solidFill>
                <a:latin typeface="Times New Roman"/>
                <a:ea typeface="Times New Roman"/>
                <a:cs typeface="Times New Roman"/>
                <a:sym typeface="Times New Roman"/>
              </a:rPr>
              <a:t>802.3 MAC frame:</a:t>
            </a: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r>
              <a:rPr lang="en" sz="5600" b="1">
                <a:solidFill>
                  <a:schemeClr val="dk1"/>
                </a:solidFill>
                <a:latin typeface="Times New Roman"/>
                <a:ea typeface="Times New Roman"/>
                <a:cs typeface="Times New Roman"/>
                <a:sym typeface="Times New Roman"/>
              </a:rPr>
              <a:t>Preamble. </a:t>
            </a:r>
            <a:r>
              <a:rPr lang="en" sz="5600">
                <a:solidFill>
                  <a:schemeClr val="dk1"/>
                </a:solidFill>
                <a:latin typeface="Times New Roman"/>
                <a:ea typeface="Times New Roman"/>
                <a:cs typeface="Times New Roman"/>
                <a:sym typeface="Times New Roman"/>
              </a:rPr>
              <a:t>The first field of the 802.3 frame contains 7 bytes (56 bits) of alternating 0s and 1s that alerts the eceiving system to the coming frame and enables it to synchronize its input timing.</a:t>
            </a:r>
            <a:endParaRPr sz="5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128571"/>
              <a:buNone/>
            </a:pPr>
            <a:endParaRPr sz="5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a:solidFill>
                <a:schemeClr val="dk1"/>
              </a:solidFill>
              <a:latin typeface="Times New Roman"/>
              <a:ea typeface="Times New Roman"/>
              <a:cs typeface="Times New Roman"/>
              <a:sym typeface="Times New Roman"/>
            </a:endParaRPr>
          </a:p>
        </p:txBody>
      </p:sp>
      <p:pic>
        <p:nvPicPr>
          <p:cNvPr id="554" name="Google Shape;554;p91"/>
          <p:cNvPicPr preferRelativeResize="0"/>
          <p:nvPr/>
        </p:nvPicPr>
        <p:blipFill rotWithShape="1">
          <a:blip r:embed="rId3">
            <a:alphaModFix/>
          </a:blip>
          <a:srcRect l="31155" t="41473" r="19024" b="33849"/>
          <a:stretch/>
        </p:blipFill>
        <p:spPr>
          <a:xfrm>
            <a:off x="1845200" y="1268575"/>
            <a:ext cx="7137026" cy="211045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2"/>
          <p:cNvSpPr txBox="1">
            <a:spLocks noGrp="1"/>
          </p:cNvSpPr>
          <p:nvPr>
            <p:ph type="body" idx="1"/>
          </p:nvPr>
        </p:nvSpPr>
        <p:spPr>
          <a:xfrm>
            <a:off x="299850" y="230650"/>
            <a:ext cx="8532600" cy="479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400" b="1">
                <a:solidFill>
                  <a:schemeClr val="dk1"/>
                </a:solidFill>
                <a:latin typeface="Times New Roman"/>
                <a:ea typeface="Times New Roman"/>
                <a:cs typeface="Times New Roman"/>
                <a:sym typeface="Times New Roman"/>
              </a:rPr>
              <a:t>Start frame delimiter (SFD):  </a:t>
            </a:r>
            <a:r>
              <a:rPr lang="en" sz="1400">
                <a:solidFill>
                  <a:schemeClr val="dk1"/>
                </a:solidFill>
                <a:latin typeface="Times New Roman"/>
                <a:ea typeface="Times New Roman"/>
                <a:cs typeface="Times New Roman"/>
                <a:sym typeface="Times New Roman"/>
              </a:rPr>
              <a:t>The second field (l byte: 10101011) signals the beginning of the frame. The SFD warns the station or stations that this is the last chance for synchronization. The last 2 bits is 11 and alerts the receiver that the next field is the destination address.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Destination address (DA): </a:t>
            </a:r>
            <a:r>
              <a:rPr lang="en" sz="1400">
                <a:solidFill>
                  <a:schemeClr val="dk1"/>
                </a:solidFill>
                <a:latin typeface="Times New Roman"/>
                <a:ea typeface="Times New Roman"/>
                <a:cs typeface="Times New Roman"/>
                <a:sym typeface="Times New Roman"/>
              </a:rPr>
              <a:t>The DA field is 6 bytes and contains the physical address of the destination station or stations to receive the packet.</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Source address (SA):</a:t>
            </a:r>
            <a:r>
              <a:rPr lang="en" sz="1400">
                <a:solidFill>
                  <a:schemeClr val="dk1"/>
                </a:solidFill>
                <a:latin typeface="Times New Roman"/>
                <a:ea typeface="Times New Roman"/>
                <a:cs typeface="Times New Roman"/>
                <a:sym typeface="Times New Roman"/>
              </a:rPr>
              <a:t> The SA field is also 6 bytes and contains the physical address of the sender of the packet. </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Length or type: </a:t>
            </a:r>
            <a:r>
              <a:rPr lang="en" sz="1400">
                <a:solidFill>
                  <a:schemeClr val="dk1"/>
                </a:solidFill>
                <a:latin typeface="Times New Roman"/>
                <a:ea typeface="Times New Roman"/>
                <a:cs typeface="Times New Roman"/>
                <a:sym typeface="Times New Roman"/>
              </a:rPr>
              <a:t>This field is defined as a type field or length field. The original Ethernet used this field as the type field to define the upper-layer protocol using the MAC frame. The IEEE standard used it as the length field to define the number of bytes in the data field. Both uses are common today.</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Data: </a:t>
            </a:r>
            <a:r>
              <a:rPr lang="en" sz="1400">
                <a:solidFill>
                  <a:schemeClr val="dk1"/>
                </a:solidFill>
                <a:latin typeface="Times New Roman"/>
                <a:ea typeface="Times New Roman"/>
                <a:cs typeface="Times New Roman"/>
                <a:sym typeface="Times New Roman"/>
              </a:rPr>
              <a:t>This field carries data encapsulated from the upper-layer protocols. It is a minimum of 46 and a maximum of 1500 bytes, </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CRC: </a:t>
            </a:r>
            <a:r>
              <a:rPr lang="en" sz="1400">
                <a:solidFill>
                  <a:schemeClr val="dk1"/>
                </a:solidFill>
                <a:latin typeface="Times New Roman"/>
                <a:ea typeface="Times New Roman"/>
                <a:cs typeface="Times New Roman"/>
                <a:sym typeface="Times New Roman"/>
              </a:rPr>
              <a:t>The last field contains error detection information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3"/>
          <p:cNvSpPr txBox="1">
            <a:spLocks noGrp="1"/>
          </p:cNvSpPr>
          <p:nvPr>
            <p:ph type="body" idx="1"/>
          </p:nvPr>
        </p:nvSpPr>
        <p:spPr>
          <a:xfrm>
            <a:off x="265250" y="196050"/>
            <a:ext cx="8567100" cy="483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400" b="1">
                <a:solidFill>
                  <a:schemeClr val="dk1"/>
                </a:solidFill>
                <a:latin typeface="Times New Roman"/>
                <a:ea typeface="Times New Roman"/>
                <a:cs typeface="Times New Roman"/>
                <a:sym typeface="Times New Roman"/>
              </a:rPr>
              <a:t>Frame Length: </a:t>
            </a:r>
            <a:r>
              <a:rPr lang="en" sz="1400">
                <a:solidFill>
                  <a:schemeClr val="dk1"/>
                </a:solidFill>
                <a:latin typeface="Times New Roman"/>
                <a:ea typeface="Times New Roman"/>
                <a:cs typeface="Times New Roman"/>
                <a:sym typeface="Times New Roman"/>
              </a:rPr>
              <a:t>Ethernet has imposed restrictions on both the minimum and maximum lengths of a frame</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An Ethernet frame needs to have a </a:t>
            </a:r>
            <a:r>
              <a:rPr lang="en" sz="1400" b="1">
                <a:solidFill>
                  <a:schemeClr val="dk1"/>
                </a:solidFill>
                <a:latin typeface="Times New Roman"/>
                <a:ea typeface="Times New Roman"/>
                <a:cs typeface="Times New Roman"/>
                <a:sym typeface="Times New Roman"/>
              </a:rPr>
              <a:t>minimum length of 512 bits or 64 bytes. </a:t>
            </a:r>
            <a:r>
              <a:rPr lang="en" sz="1400">
                <a:solidFill>
                  <a:schemeClr val="dk1"/>
                </a:solidFill>
                <a:latin typeface="Times New Roman"/>
                <a:ea typeface="Times New Roman"/>
                <a:cs typeface="Times New Roman"/>
                <a:sym typeface="Times New Roman"/>
              </a:rPr>
              <a:t>Part of this length is the header and the trailer. If we count 18 bytes of header and trailer (6 bytes of source address, 6 bytes of destination address, 2 bytes of</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length or type, and 4 bytes of CRC), then the </a:t>
            </a:r>
            <a:r>
              <a:rPr lang="en" sz="1400" b="1">
                <a:solidFill>
                  <a:schemeClr val="dk1"/>
                </a:solidFill>
                <a:latin typeface="Times New Roman"/>
                <a:ea typeface="Times New Roman"/>
                <a:cs typeface="Times New Roman"/>
                <a:sym typeface="Times New Roman"/>
              </a:rPr>
              <a:t>minimum length of data </a:t>
            </a:r>
            <a:r>
              <a:rPr lang="en" sz="1400">
                <a:solidFill>
                  <a:schemeClr val="dk1"/>
                </a:solidFill>
                <a:latin typeface="Times New Roman"/>
                <a:ea typeface="Times New Roman"/>
                <a:cs typeface="Times New Roman"/>
                <a:sym typeface="Times New Roman"/>
              </a:rPr>
              <a:t>from the upper layer is 64 - 18 = </a:t>
            </a:r>
            <a:r>
              <a:rPr lang="en" sz="1400" b="1">
                <a:solidFill>
                  <a:schemeClr val="dk1"/>
                </a:solidFill>
                <a:latin typeface="Times New Roman"/>
                <a:ea typeface="Times New Roman"/>
                <a:cs typeface="Times New Roman"/>
                <a:sym typeface="Times New Roman"/>
              </a:rPr>
              <a:t>46 bytes</a:t>
            </a:r>
            <a:r>
              <a:rPr lang="en" sz="1400">
                <a:solidFill>
                  <a:schemeClr val="dk1"/>
                </a:solidFill>
                <a:latin typeface="Times New Roman"/>
                <a:ea typeface="Times New Roman"/>
                <a:cs typeface="Times New Roman"/>
                <a:sym typeface="Times New Roman"/>
              </a:rPr>
              <a:t>. If the upper-layer </a:t>
            </a:r>
            <a:r>
              <a:rPr lang="en" sz="1400" b="1">
                <a:solidFill>
                  <a:schemeClr val="dk1"/>
                </a:solidFill>
                <a:latin typeface="Times New Roman"/>
                <a:ea typeface="Times New Roman"/>
                <a:cs typeface="Times New Roman"/>
                <a:sym typeface="Times New Roman"/>
              </a:rPr>
              <a:t>packet is less than 46 bytes, padding is added to make up the difference. </a:t>
            </a:r>
            <a:r>
              <a:rPr lang="en" sz="1400">
                <a:solidFill>
                  <a:schemeClr val="dk1"/>
                </a:solidFill>
                <a:latin typeface="Times New Roman"/>
                <a:ea typeface="Times New Roman"/>
                <a:cs typeface="Times New Roman"/>
                <a:sym typeface="Times New Roman"/>
              </a:rPr>
              <a:t>The standard defines the </a:t>
            </a:r>
            <a:r>
              <a:rPr lang="en" sz="1400" b="1">
                <a:solidFill>
                  <a:schemeClr val="dk1"/>
                </a:solidFill>
                <a:latin typeface="Times New Roman"/>
                <a:ea typeface="Times New Roman"/>
                <a:cs typeface="Times New Roman"/>
                <a:sym typeface="Times New Roman"/>
              </a:rPr>
              <a:t>maximum length of a frame is 1518 bytes.</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pic>
        <p:nvPicPr>
          <p:cNvPr id="565" name="Google Shape;565;p93"/>
          <p:cNvPicPr preferRelativeResize="0"/>
          <p:nvPr/>
        </p:nvPicPr>
        <p:blipFill rotWithShape="1">
          <a:blip r:embed="rId3">
            <a:alphaModFix/>
          </a:blip>
          <a:srcRect l="31908" t="51569" r="19028" b="21061"/>
          <a:stretch/>
        </p:blipFill>
        <p:spPr>
          <a:xfrm>
            <a:off x="968727" y="830350"/>
            <a:ext cx="6751875" cy="211757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4"/>
          <p:cNvSpPr txBox="1">
            <a:spLocks noGrp="1"/>
          </p:cNvSpPr>
          <p:nvPr>
            <p:ph type="body" idx="1"/>
          </p:nvPr>
        </p:nvSpPr>
        <p:spPr>
          <a:xfrm>
            <a:off x="265250" y="196050"/>
            <a:ext cx="8567100" cy="483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Addressing: </a:t>
            </a:r>
            <a:r>
              <a:rPr lang="en" sz="1500">
                <a:solidFill>
                  <a:schemeClr val="dk1"/>
                </a:solidFill>
                <a:latin typeface="Times New Roman"/>
                <a:ea typeface="Times New Roman"/>
                <a:cs typeface="Times New Roman"/>
                <a:sym typeface="Times New Roman"/>
              </a:rPr>
              <a:t>Each station on an Ethernet network (such as a PC,  workstation, or printer) has its own network interface card (NIC). The NIC fits inside the station and provides the station with a 6-byte(48 bits) physical address.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It is written in </a:t>
            </a:r>
            <a:r>
              <a:rPr lang="en" sz="1500" b="1">
                <a:solidFill>
                  <a:schemeClr val="dk1"/>
                </a:solidFill>
                <a:latin typeface="Times New Roman"/>
                <a:ea typeface="Times New Roman"/>
                <a:cs typeface="Times New Roman"/>
                <a:sym typeface="Times New Roman"/>
              </a:rPr>
              <a:t>hexadecimal notation, with a colon between the bytes.</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Example: 06:01 :02:01:2C:4B (6 bytes = 12 hex digits = 48 bits)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Unicast, Multicast, and Broadcast Addresses:</a:t>
            </a:r>
            <a:r>
              <a:rPr lang="en" sz="1500">
                <a:solidFill>
                  <a:schemeClr val="dk1"/>
                </a:solidFill>
                <a:latin typeface="Times New Roman"/>
                <a:ea typeface="Times New Roman"/>
                <a:cs typeface="Times New Roman"/>
                <a:sym typeface="Times New Roman"/>
              </a:rPr>
              <a:t> A </a:t>
            </a:r>
            <a:r>
              <a:rPr lang="en" sz="1500" b="1">
                <a:solidFill>
                  <a:schemeClr val="dk1"/>
                </a:solidFill>
                <a:latin typeface="Times New Roman"/>
                <a:ea typeface="Times New Roman"/>
                <a:cs typeface="Times New Roman"/>
                <a:sym typeface="Times New Roman"/>
              </a:rPr>
              <a:t>source address is always a unicast address</a:t>
            </a:r>
            <a:r>
              <a:rPr lang="en" sz="1500">
                <a:solidFill>
                  <a:schemeClr val="dk1"/>
                </a:solidFill>
                <a:latin typeface="Times New Roman"/>
                <a:ea typeface="Times New Roman"/>
                <a:cs typeface="Times New Roman"/>
                <a:sym typeface="Times New Roman"/>
              </a:rPr>
              <a:t>-the frame comes from only one station. The </a:t>
            </a:r>
            <a:r>
              <a:rPr lang="en" sz="1500" b="1">
                <a:solidFill>
                  <a:schemeClr val="dk1"/>
                </a:solidFill>
                <a:latin typeface="Times New Roman"/>
                <a:ea typeface="Times New Roman"/>
                <a:cs typeface="Times New Roman"/>
                <a:sym typeface="Times New Roman"/>
              </a:rPr>
              <a:t>least significant bit of the first byte defines the type of address.</a:t>
            </a:r>
            <a:r>
              <a:rPr lang="en" sz="1500">
                <a:solidFill>
                  <a:schemeClr val="dk1"/>
                </a:solidFill>
                <a:latin typeface="Times New Roman"/>
                <a:ea typeface="Times New Roman"/>
                <a:cs typeface="Times New Roman"/>
                <a:sym typeface="Times New Roman"/>
              </a:rPr>
              <a:t> If the bit is </a:t>
            </a:r>
            <a:r>
              <a:rPr lang="en" sz="1500" b="1">
                <a:solidFill>
                  <a:schemeClr val="dk1"/>
                </a:solidFill>
                <a:latin typeface="Times New Roman"/>
                <a:ea typeface="Times New Roman"/>
                <a:cs typeface="Times New Roman"/>
                <a:sym typeface="Times New Roman"/>
              </a:rPr>
              <a:t>0, the address is unicast</a:t>
            </a:r>
            <a:r>
              <a:rPr lang="en" sz="1500">
                <a:solidFill>
                  <a:schemeClr val="dk1"/>
                </a:solidFill>
                <a:latin typeface="Times New Roman"/>
                <a:ea typeface="Times New Roman"/>
                <a:cs typeface="Times New Roman"/>
                <a:sym typeface="Times New Roman"/>
              </a:rPr>
              <a:t>; otherwise, it is multicast.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A </a:t>
            </a:r>
            <a:r>
              <a:rPr lang="en" sz="1500" b="1">
                <a:solidFill>
                  <a:schemeClr val="dk1"/>
                </a:solidFill>
                <a:latin typeface="Times New Roman"/>
                <a:ea typeface="Times New Roman"/>
                <a:cs typeface="Times New Roman"/>
                <a:sym typeface="Times New Roman"/>
              </a:rPr>
              <a:t>unicast destination </a:t>
            </a:r>
            <a:r>
              <a:rPr lang="en" sz="1500">
                <a:solidFill>
                  <a:schemeClr val="dk1"/>
                </a:solidFill>
                <a:latin typeface="Times New Roman"/>
                <a:ea typeface="Times New Roman"/>
                <a:cs typeface="Times New Roman"/>
                <a:sym typeface="Times New Roman"/>
              </a:rPr>
              <a:t>address defines </a:t>
            </a:r>
            <a:r>
              <a:rPr lang="en" sz="1500" b="1">
                <a:solidFill>
                  <a:schemeClr val="dk1"/>
                </a:solidFill>
                <a:latin typeface="Times New Roman"/>
                <a:ea typeface="Times New Roman"/>
                <a:cs typeface="Times New Roman"/>
                <a:sym typeface="Times New Roman"/>
              </a:rPr>
              <a:t>only one recipient;</a:t>
            </a:r>
            <a:r>
              <a:rPr lang="en" sz="1500">
                <a:solidFill>
                  <a:schemeClr val="dk1"/>
                </a:solidFill>
                <a:latin typeface="Times New Roman"/>
                <a:ea typeface="Times New Roman"/>
                <a:cs typeface="Times New Roman"/>
                <a:sym typeface="Times New Roman"/>
              </a:rPr>
              <a:t> the relationship between the sender and the receiver is </a:t>
            </a:r>
            <a:r>
              <a:rPr lang="en" sz="1500" b="1">
                <a:solidFill>
                  <a:schemeClr val="dk1"/>
                </a:solidFill>
                <a:latin typeface="Times New Roman"/>
                <a:ea typeface="Times New Roman"/>
                <a:cs typeface="Times New Roman"/>
                <a:sym typeface="Times New Roman"/>
              </a:rPr>
              <a:t>one-to-one</a:t>
            </a:r>
            <a:r>
              <a:rPr lang="en" sz="1500">
                <a:solidFill>
                  <a:schemeClr val="dk1"/>
                </a:solidFill>
                <a:latin typeface="Times New Roman"/>
                <a:ea typeface="Times New Roman"/>
                <a:cs typeface="Times New Roman"/>
                <a:sym typeface="Times New Roman"/>
              </a:rPr>
              <a:t>. A </a:t>
            </a:r>
            <a:r>
              <a:rPr lang="en" sz="1500" b="1">
                <a:solidFill>
                  <a:schemeClr val="dk1"/>
                </a:solidFill>
                <a:latin typeface="Times New Roman"/>
                <a:ea typeface="Times New Roman"/>
                <a:cs typeface="Times New Roman"/>
                <a:sym typeface="Times New Roman"/>
              </a:rPr>
              <a:t>multicast destination address</a:t>
            </a:r>
            <a:r>
              <a:rPr lang="en" sz="1500">
                <a:solidFill>
                  <a:schemeClr val="dk1"/>
                </a:solidFill>
                <a:latin typeface="Times New Roman"/>
                <a:ea typeface="Times New Roman"/>
                <a:cs typeface="Times New Roman"/>
                <a:sym typeface="Times New Roman"/>
              </a:rPr>
              <a:t> defines a </a:t>
            </a:r>
            <a:r>
              <a:rPr lang="en" sz="1500" b="1">
                <a:solidFill>
                  <a:schemeClr val="dk1"/>
                </a:solidFill>
                <a:latin typeface="Times New Roman"/>
                <a:ea typeface="Times New Roman"/>
                <a:cs typeface="Times New Roman"/>
                <a:sym typeface="Times New Roman"/>
              </a:rPr>
              <a:t>group of addresses</a:t>
            </a:r>
            <a:r>
              <a:rPr lang="en" sz="1500">
                <a:solidFill>
                  <a:schemeClr val="dk1"/>
                </a:solidFill>
                <a:latin typeface="Times New Roman"/>
                <a:ea typeface="Times New Roman"/>
                <a:cs typeface="Times New Roman"/>
                <a:sym typeface="Times New Roman"/>
              </a:rPr>
              <a:t>; the relationship between the sender and the receivers is </a:t>
            </a:r>
            <a:r>
              <a:rPr lang="en" sz="1500" b="1">
                <a:solidFill>
                  <a:schemeClr val="dk1"/>
                </a:solidFill>
                <a:latin typeface="Times New Roman"/>
                <a:ea typeface="Times New Roman"/>
                <a:cs typeface="Times New Roman"/>
                <a:sym typeface="Times New Roman"/>
              </a:rPr>
              <a:t>one-to-many.</a:t>
            </a:r>
            <a:r>
              <a:rPr lang="en" sz="1500">
                <a:solidFill>
                  <a:schemeClr val="dk1"/>
                </a:solidFill>
                <a:latin typeface="Times New Roman"/>
                <a:ea typeface="Times New Roman"/>
                <a:cs typeface="Times New Roman"/>
                <a:sym typeface="Times New Roman"/>
              </a:rPr>
              <a:t> The </a:t>
            </a:r>
            <a:r>
              <a:rPr lang="en" sz="1500" b="1">
                <a:solidFill>
                  <a:schemeClr val="dk1"/>
                </a:solidFill>
                <a:latin typeface="Times New Roman"/>
                <a:ea typeface="Times New Roman"/>
                <a:cs typeface="Times New Roman"/>
                <a:sym typeface="Times New Roman"/>
              </a:rPr>
              <a:t>broadcast address</a:t>
            </a:r>
            <a:r>
              <a:rPr lang="en" sz="1500">
                <a:solidFill>
                  <a:schemeClr val="dk1"/>
                </a:solidFill>
                <a:latin typeface="Times New Roman"/>
                <a:ea typeface="Times New Roman"/>
                <a:cs typeface="Times New Roman"/>
                <a:sym typeface="Times New Roman"/>
              </a:rPr>
              <a:t> is a special case of the multicast address; the </a:t>
            </a:r>
            <a:r>
              <a:rPr lang="en" sz="1500" b="1">
                <a:solidFill>
                  <a:schemeClr val="dk1"/>
                </a:solidFill>
                <a:latin typeface="Times New Roman"/>
                <a:ea typeface="Times New Roman"/>
                <a:cs typeface="Times New Roman"/>
                <a:sym typeface="Times New Roman"/>
              </a:rPr>
              <a:t>recipients are all the stations</a:t>
            </a:r>
            <a:r>
              <a:rPr lang="en" sz="1500">
                <a:solidFill>
                  <a:schemeClr val="dk1"/>
                </a:solidFill>
                <a:latin typeface="Times New Roman"/>
                <a:ea typeface="Times New Roman"/>
                <a:cs typeface="Times New Roman"/>
                <a:sym typeface="Times New Roman"/>
              </a:rPr>
              <a:t> on the LAN. A broadcast destination address is forty-eight 1s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5"/>
          <p:cNvSpPr txBox="1">
            <a:spLocks noGrp="1"/>
          </p:cNvSpPr>
          <p:nvPr>
            <p:ph type="body" idx="1"/>
          </p:nvPr>
        </p:nvSpPr>
        <p:spPr>
          <a:xfrm>
            <a:off x="230650" y="173000"/>
            <a:ext cx="8601600" cy="4395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Define the type of the following destination addresses: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 4A:30:10:21:1O:1A (unicast address because A in binary is 1010 (even).)</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b. 47:20:1B:2E:08:EE (multicast address because 7 in binary is 0111 (odd).)</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c. FF:FF:FF:FF:FF:FF (broadcast address because all digits are F's.)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b="1">
                <a:solidFill>
                  <a:schemeClr val="dk1"/>
                </a:solidFill>
                <a:latin typeface="Times New Roman"/>
                <a:ea typeface="Times New Roman"/>
                <a:cs typeface="Times New Roman"/>
                <a:sym typeface="Times New Roman"/>
              </a:rPr>
              <a:t>Categories of Standard Ethernet:</a:t>
            </a:r>
            <a:endParaRPr sz="1500" b="1">
              <a:solidFill>
                <a:schemeClr val="dk1"/>
              </a:solidFill>
              <a:latin typeface="Times New Roman"/>
              <a:ea typeface="Times New Roman"/>
              <a:cs typeface="Times New Roman"/>
              <a:sym typeface="Times New Roman"/>
            </a:endParaRPr>
          </a:p>
        </p:txBody>
      </p:sp>
      <p:pic>
        <p:nvPicPr>
          <p:cNvPr id="576" name="Google Shape;576;p95"/>
          <p:cNvPicPr preferRelativeResize="0"/>
          <p:nvPr/>
        </p:nvPicPr>
        <p:blipFill rotWithShape="1">
          <a:blip r:embed="rId3">
            <a:alphaModFix/>
          </a:blip>
          <a:srcRect l="40610" t="48875" r="27354" b="23530"/>
          <a:stretch/>
        </p:blipFill>
        <p:spPr>
          <a:xfrm>
            <a:off x="2047000" y="2237300"/>
            <a:ext cx="4653375" cy="22534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6"/>
          <p:cNvSpPr txBox="1">
            <a:spLocks noGrp="1"/>
          </p:cNvSpPr>
          <p:nvPr>
            <p:ph type="title"/>
          </p:nvPr>
        </p:nvSpPr>
        <p:spPr>
          <a:xfrm>
            <a:off x="311700" y="11057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2020" b="1"/>
              <a:t>IEEE 802.11</a:t>
            </a:r>
            <a:endParaRPr sz="1820" b="1"/>
          </a:p>
        </p:txBody>
      </p:sp>
      <p:sp>
        <p:nvSpPr>
          <p:cNvPr id="582" name="Google Shape;582;p96"/>
          <p:cNvSpPr txBox="1">
            <a:spLocks noGrp="1"/>
          </p:cNvSpPr>
          <p:nvPr>
            <p:ph type="body" idx="1"/>
          </p:nvPr>
        </p:nvSpPr>
        <p:spPr>
          <a:xfrm>
            <a:off x="311700" y="576625"/>
            <a:ext cx="8672100" cy="4440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500">
                <a:solidFill>
                  <a:schemeClr val="dk1"/>
                </a:solidFill>
                <a:latin typeface="Times New Roman"/>
                <a:ea typeface="Times New Roman"/>
                <a:cs typeface="Times New Roman"/>
                <a:sym typeface="Times New Roman"/>
              </a:rPr>
              <a:t>EEE 802.11 wireless LANs, sometimes called wireless Ethernet. </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Architecture:</a:t>
            </a:r>
            <a:r>
              <a:rPr lang="en" sz="1500">
                <a:solidFill>
                  <a:schemeClr val="dk1"/>
                </a:solidFill>
                <a:latin typeface="Times New Roman"/>
                <a:ea typeface="Times New Roman"/>
                <a:cs typeface="Times New Roman"/>
                <a:sym typeface="Times New Roman"/>
              </a:rPr>
              <a:t> The standard defines two kinds of services: the </a:t>
            </a:r>
            <a:r>
              <a:rPr lang="en" sz="1500" b="1">
                <a:solidFill>
                  <a:schemeClr val="dk1"/>
                </a:solidFill>
                <a:latin typeface="Times New Roman"/>
                <a:ea typeface="Times New Roman"/>
                <a:cs typeface="Times New Roman"/>
                <a:sym typeface="Times New Roman"/>
              </a:rPr>
              <a:t>basic service set (BSS) </a:t>
            </a:r>
            <a:r>
              <a:rPr lang="en" sz="1500">
                <a:solidFill>
                  <a:schemeClr val="dk1"/>
                </a:solidFill>
                <a:latin typeface="Times New Roman"/>
                <a:ea typeface="Times New Roman"/>
                <a:cs typeface="Times New Roman"/>
                <a:sym typeface="Times New Roman"/>
              </a:rPr>
              <a:t>and the </a:t>
            </a:r>
            <a:r>
              <a:rPr lang="en" sz="1500" b="1">
                <a:solidFill>
                  <a:schemeClr val="dk1"/>
                </a:solidFill>
                <a:latin typeface="Times New Roman"/>
                <a:ea typeface="Times New Roman"/>
                <a:cs typeface="Times New Roman"/>
                <a:sym typeface="Times New Roman"/>
              </a:rPr>
              <a:t>extended</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service set (ESS).</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IEEE 802.11 defines the </a:t>
            </a:r>
            <a:r>
              <a:rPr lang="en" sz="1500" b="1">
                <a:solidFill>
                  <a:schemeClr val="dk1"/>
                </a:solidFill>
                <a:latin typeface="Times New Roman"/>
                <a:ea typeface="Times New Roman"/>
                <a:cs typeface="Times New Roman"/>
                <a:sym typeface="Times New Roman"/>
              </a:rPr>
              <a:t>basic service set (BSS) </a:t>
            </a:r>
            <a:r>
              <a:rPr lang="en" sz="1500">
                <a:solidFill>
                  <a:schemeClr val="dk1"/>
                </a:solidFill>
                <a:latin typeface="Times New Roman"/>
                <a:ea typeface="Times New Roman"/>
                <a:cs typeface="Times New Roman"/>
                <a:sym typeface="Times New Roman"/>
              </a:rPr>
              <a:t>as the building block of a wireless LAN. A basic service set is made of stationary or mobile wireless stations and an optional central base station, known as the access point (AP). </a:t>
            </a:r>
            <a:r>
              <a:rPr lang="en" sz="1500" b="1">
                <a:solidFill>
                  <a:schemeClr val="dk1"/>
                </a:solidFill>
                <a:latin typeface="Times New Roman"/>
                <a:ea typeface="Times New Roman"/>
                <a:cs typeface="Times New Roman"/>
                <a:sym typeface="Times New Roman"/>
              </a:rPr>
              <a:t>A BSS without an AP is called an ad hoc network; a BSS with an AP is called an infrastructure network.</a:t>
            </a:r>
            <a:endParaRPr sz="1500" b="1">
              <a:solidFill>
                <a:schemeClr val="dk1"/>
              </a:solidFill>
              <a:latin typeface="Times New Roman"/>
              <a:ea typeface="Times New Roman"/>
              <a:cs typeface="Times New Roman"/>
              <a:sym typeface="Times New Roman"/>
            </a:endParaRPr>
          </a:p>
        </p:txBody>
      </p:sp>
      <p:pic>
        <p:nvPicPr>
          <p:cNvPr id="583" name="Google Shape;583;p96"/>
          <p:cNvPicPr preferRelativeResize="0"/>
          <p:nvPr/>
        </p:nvPicPr>
        <p:blipFill rotWithShape="1">
          <a:blip r:embed="rId3">
            <a:alphaModFix/>
          </a:blip>
          <a:srcRect l="34682" t="52692" r="17136" b="20613"/>
          <a:stretch/>
        </p:blipFill>
        <p:spPr>
          <a:xfrm>
            <a:off x="1616550" y="2710150"/>
            <a:ext cx="5960299" cy="2121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body" idx="1"/>
          </p:nvPr>
        </p:nvSpPr>
        <p:spPr>
          <a:xfrm>
            <a:off x="265150" y="220575"/>
            <a:ext cx="8567100" cy="48036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ct val="128284"/>
              <a:buNone/>
            </a:pPr>
            <a:r>
              <a:rPr lang="en-US" sz="2245" b="1" dirty="0">
                <a:solidFill>
                  <a:schemeClr val="dk1"/>
                </a:solidFill>
              </a:rPr>
              <a:t>Cont..</a:t>
            </a:r>
            <a:endParaRPr sz="2565" b="1" dirty="0">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SzPct val="144578"/>
              <a:buNone/>
            </a:pPr>
            <a:r>
              <a:rPr lang="en" sz="1992" dirty="0">
                <a:solidFill>
                  <a:schemeClr val="dk1"/>
                </a:solidFill>
              </a:rPr>
              <a:t>This methods gets around the boundary detection of the frame by having each appended by the frame start and frame end special bytes.</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 If they are the same (beginning and ending byte in the frame) they are called flag byte.</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 In the figure this byte is shown as </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FLAG.</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 If the actual data contains a byte that is </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identical to the FLAG byte (e.g., picture, </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data stream, etc.) the convention that </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can be used is to have escape character </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inserted just before the</a:t>
            </a:r>
            <a:endParaRPr sz="1992" dirty="0">
              <a:solidFill>
                <a:schemeClr val="dk1"/>
              </a:solidFill>
            </a:endParaRPr>
          </a:p>
          <a:p>
            <a:pPr marL="0" marR="0" lvl="0" indent="0" algn="l" rtl="0">
              <a:lnSpc>
                <a:spcPct val="115000"/>
              </a:lnSpc>
              <a:spcBef>
                <a:spcPts val="1200"/>
              </a:spcBef>
              <a:spcAft>
                <a:spcPts val="0"/>
              </a:spcAft>
              <a:buSzPct val="144578"/>
              <a:buNone/>
            </a:pPr>
            <a:r>
              <a:rPr lang="en" sz="1992" dirty="0">
                <a:solidFill>
                  <a:schemeClr val="dk1"/>
                </a:solidFill>
              </a:rPr>
              <a:t>“FLAG” character.</a:t>
            </a:r>
            <a:endParaRPr sz="1992" b="1" dirty="0">
              <a:solidFill>
                <a:schemeClr val="dk1"/>
              </a:solidFill>
            </a:endParaRPr>
          </a:p>
          <a:p>
            <a:pPr marL="0" lvl="0" indent="0" algn="l" rtl="0">
              <a:lnSpc>
                <a:spcPct val="115000"/>
              </a:lnSpc>
              <a:spcBef>
                <a:spcPts val="1200"/>
              </a:spcBef>
              <a:spcAft>
                <a:spcPts val="0"/>
              </a:spcAft>
              <a:buSzPct val="159999"/>
              <a:buNone/>
            </a:pPr>
            <a:endParaRPr dirty="0">
              <a:solidFill>
                <a:schemeClr val="dk1"/>
              </a:solidFill>
            </a:endParaRPr>
          </a:p>
          <a:p>
            <a:pPr marL="457200" lvl="0" indent="0" algn="l" rtl="0">
              <a:lnSpc>
                <a:spcPct val="115000"/>
              </a:lnSpc>
              <a:spcBef>
                <a:spcPts val="1200"/>
              </a:spcBef>
              <a:spcAft>
                <a:spcPts val="1200"/>
              </a:spcAft>
              <a:buSzPct val="159999"/>
              <a:buNone/>
            </a:pPr>
            <a:endParaRPr dirty="0">
              <a:solidFill>
                <a:schemeClr val="dk1"/>
              </a:solidFill>
            </a:endParaRPr>
          </a:p>
        </p:txBody>
      </p:sp>
      <p:pic>
        <p:nvPicPr>
          <p:cNvPr id="120" name="Google Shape;120;p24"/>
          <p:cNvPicPr preferRelativeResize="0"/>
          <p:nvPr/>
        </p:nvPicPr>
        <p:blipFill rotWithShape="1">
          <a:blip r:embed="rId3">
            <a:alphaModFix/>
          </a:blip>
          <a:srcRect l="29118" t="24896" r="17373" b="21192"/>
          <a:stretch/>
        </p:blipFill>
        <p:spPr>
          <a:xfrm>
            <a:off x="3758750" y="1610900"/>
            <a:ext cx="4892824" cy="2771700"/>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7"/>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n" sz="1500">
                <a:solidFill>
                  <a:schemeClr val="dk1"/>
                </a:solidFill>
                <a:latin typeface="Times New Roman"/>
                <a:ea typeface="Times New Roman"/>
                <a:cs typeface="Times New Roman"/>
                <a:sym typeface="Times New Roman"/>
              </a:rPr>
              <a:t>Extended Service Set: An extended service set (ESS) is made up of two or more BSSs with APs. In this case, the </a:t>
            </a:r>
            <a:r>
              <a:rPr lang="en" sz="1500" b="1">
                <a:solidFill>
                  <a:schemeClr val="dk1"/>
                </a:solidFill>
                <a:latin typeface="Times New Roman"/>
                <a:ea typeface="Times New Roman"/>
                <a:cs typeface="Times New Roman"/>
                <a:sym typeface="Times New Roman"/>
              </a:rPr>
              <a:t>BSSs are connected through a distribution system</a:t>
            </a:r>
            <a:r>
              <a:rPr lang="en" sz="1500">
                <a:solidFill>
                  <a:schemeClr val="dk1"/>
                </a:solidFill>
                <a:latin typeface="Times New Roman"/>
                <a:ea typeface="Times New Roman"/>
                <a:cs typeface="Times New Roman"/>
                <a:sym typeface="Times New Roman"/>
              </a:rPr>
              <a:t>, which is usually a wired LAN. the extended service set uses </a:t>
            </a:r>
            <a:r>
              <a:rPr lang="en" sz="1500" b="1">
                <a:solidFill>
                  <a:schemeClr val="dk1"/>
                </a:solidFill>
                <a:latin typeface="Times New Roman"/>
                <a:ea typeface="Times New Roman"/>
                <a:cs typeface="Times New Roman"/>
                <a:sym typeface="Times New Roman"/>
              </a:rPr>
              <a:t>two types of stations: mobile and stationary. </a:t>
            </a:r>
            <a:r>
              <a:rPr lang="en" sz="1500">
                <a:solidFill>
                  <a:schemeClr val="dk1"/>
                </a:solidFill>
                <a:latin typeface="Times New Roman"/>
                <a:ea typeface="Times New Roman"/>
                <a:cs typeface="Times New Roman"/>
                <a:sym typeface="Times New Roman"/>
              </a:rPr>
              <a:t>The </a:t>
            </a:r>
            <a:r>
              <a:rPr lang="en" sz="1500" b="1">
                <a:solidFill>
                  <a:schemeClr val="dk1"/>
                </a:solidFill>
                <a:latin typeface="Times New Roman"/>
                <a:ea typeface="Times New Roman"/>
                <a:cs typeface="Times New Roman"/>
                <a:sym typeface="Times New Roman"/>
              </a:rPr>
              <a:t>mobile stations are normal stations </a:t>
            </a:r>
            <a:r>
              <a:rPr lang="en" sz="1500">
                <a:solidFill>
                  <a:schemeClr val="dk1"/>
                </a:solidFill>
                <a:latin typeface="Times New Roman"/>
                <a:ea typeface="Times New Roman"/>
                <a:cs typeface="Times New Roman"/>
                <a:sym typeface="Times New Roman"/>
              </a:rPr>
              <a:t>inside a BSS. The </a:t>
            </a:r>
            <a:r>
              <a:rPr lang="en" sz="1500" b="1">
                <a:solidFill>
                  <a:schemeClr val="dk1"/>
                </a:solidFill>
                <a:latin typeface="Times New Roman"/>
                <a:ea typeface="Times New Roman"/>
                <a:cs typeface="Times New Roman"/>
                <a:sym typeface="Times New Roman"/>
              </a:rPr>
              <a:t>stationary stations are AP stations</a:t>
            </a:r>
            <a:r>
              <a:rPr lang="en" sz="1500">
                <a:solidFill>
                  <a:schemeClr val="dk1"/>
                </a:solidFill>
                <a:latin typeface="Times New Roman"/>
                <a:ea typeface="Times New Roman"/>
                <a:cs typeface="Times New Roman"/>
                <a:sym typeface="Times New Roman"/>
              </a:rPr>
              <a:t> that are part of a wired LAN.</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Station Types:</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IEEE 802.11 defines three types of stations based on their mobility in a wireless LAN: no-transition, BSS·transition, and ESS-transition mobility.</a:t>
            </a:r>
            <a:endParaRPr sz="1500">
              <a:solidFill>
                <a:schemeClr val="dk1"/>
              </a:solidFill>
              <a:latin typeface="Times New Roman"/>
              <a:ea typeface="Times New Roman"/>
              <a:cs typeface="Times New Roman"/>
              <a:sym typeface="Times New Roman"/>
            </a:endParaRPr>
          </a:p>
        </p:txBody>
      </p:sp>
      <p:pic>
        <p:nvPicPr>
          <p:cNvPr id="589" name="Google Shape;589;p97"/>
          <p:cNvPicPr preferRelativeResize="0"/>
          <p:nvPr/>
        </p:nvPicPr>
        <p:blipFill rotWithShape="1">
          <a:blip r:embed="rId3">
            <a:alphaModFix/>
          </a:blip>
          <a:srcRect l="40989" t="54710" r="22561" b="12312"/>
          <a:stretch/>
        </p:blipFill>
        <p:spPr>
          <a:xfrm>
            <a:off x="1844749" y="1314700"/>
            <a:ext cx="5305401" cy="2698600"/>
          </a:xfrm>
          <a:prstGeom prst="rect">
            <a:avLst/>
          </a:prstGeom>
          <a:noFill/>
          <a:ln>
            <a:noFill/>
          </a:ln>
        </p:spPr>
      </p:pic>
      <p:cxnSp>
        <p:nvCxnSpPr>
          <p:cNvPr id="590" name="Google Shape;590;p97"/>
          <p:cNvCxnSpPr/>
          <p:nvPr/>
        </p:nvCxnSpPr>
        <p:spPr>
          <a:xfrm flipH="1">
            <a:off x="5005200" y="2375700"/>
            <a:ext cx="34500" cy="311400"/>
          </a:xfrm>
          <a:prstGeom prst="straightConnector1">
            <a:avLst/>
          </a:prstGeom>
          <a:noFill/>
          <a:ln w="38100" cap="flat" cmpd="sng">
            <a:solidFill>
              <a:schemeClr val="dk2"/>
            </a:solidFill>
            <a:prstDash val="solid"/>
            <a:round/>
            <a:headEnd type="none" w="sm" len="sm"/>
            <a:tailEnd type="none" w="sm" len="sm"/>
          </a:ln>
        </p:spPr>
      </p:cxnSp>
      <p:cxnSp>
        <p:nvCxnSpPr>
          <p:cNvPr id="591" name="Google Shape;591;p97"/>
          <p:cNvCxnSpPr/>
          <p:nvPr/>
        </p:nvCxnSpPr>
        <p:spPr>
          <a:xfrm>
            <a:off x="5547150" y="2410300"/>
            <a:ext cx="369000" cy="253800"/>
          </a:xfrm>
          <a:prstGeom prst="straightConnector1">
            <a:avLst/>
          </a:prstGeom>
          <a:noFill/>
          <a:ln w="38100" cap="flat" cmpd="sng">
            <a:solidFill>
              <a:schemeClr val="dk2"/>
            </a:solidFill>
            <a:prstDash val="solid"/>
            <a:round/>
            <a:headEnd type="none" w="sm" len="sm"/>
            <a:tailEnd type="none" w="sm" len="sm"/>
          </a:ln>
        </p:spPr>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8"/>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n" sz="1500">
                <a:solidFill>
                  <a:schemeClr val="dk1"/>
                </a:solidFill>
                <a:latin typeface="Times New Roman"/>
                <a:ea typeface="Times New Roman"/>
                <a:cs typeface="Times New Roman"/>
                <a:sym typeface="Times New Roman"/>
              </a:rPr>
              <a:t>A station with </a:t>
            </a:r>
            <a:r>
              <a:rPr lang="en" sz="1500" b="1">
                <a:solidFill>
                  <a:schemeClr val="dk1"/>
                </a:solidFill>
                <a:latin typeface="Times New Roman"/>
                <a:ea typeface="Times New Roman"/>
                <a:cs typeface="Times New Roman"/>
                <a:sym typeface="Times New Roman"/>
              </a:rPr>
              <a:t>no-transition mobility</a:t>
            </a:r>
            <a:r>
              <a:rPr lang="en" sz="1500">
                <a:solidFill>
                  <a:schemeClr val="dk1"/>
                </a:solidFill>
                <a:latin typeface="Times New Roman"/>
                <a:ea typeface="Times New Roman"/>
                <a:cs typeface="Times New Roman"/>
                <a:sym typeface="Times New Roman"/>
              </a:rPr>
              <a:t> is either </a:t>
            </a:r>
            <a:r>
              <a:rPr lang="en" sz="1500" b="1">
                <a:solidFill>
                  <a:schemeClr val="dk1"/>
                </a:solidFill>
                <a:latin typeface="Times New Roman"/>
                <a:ea typeface="Times New Roman"/>
                <a:cs typeface="Times New Roman"/>
                <a:sym typeface="Times New Roman"/>
              </a:rPr>
              <a:t>stationary (not moving) or moving only inside a BSS</a:t>
            </a:r>
            <a:r>
              <a:rPr lang="en" sz="1500">
                <a:solidFill>
                  <a:schemeClr val="dk1"/>
                </a:solidFill>
                <a:latin typeface="Times New Roman"/>
                <a:ea typeface="Times New Roman"/>
                <a:cs typeface="Times New Roman"/>
                <a:sym typeface="Times New Roman"/>
              </a:rPr>
              <a:t>. A station with </a:t>
            </a:r>
            <a:r>
              <a:rPr lang="en" sz="1500" b="1">
                <a:solidFill>
                  <a:schemeClr val="dk1"/>
                </a:solidFill>
                <a:latin typeface="Times New Roman"/>
                <a:ea typeface="Times New Roman"/>
                <a:cs typeface="Times New Roman"/>
                <a:sym typeface="Times New Roman"/>
              </a:rPr>
              <a:t>BSS-transition mobility</a:t>
            </a:r>
            <a:r>
              <a:rPr lang="en" sz="1500">
                <a:solidFill>
                  <a:schemeClr val="dk1"/>
                </a:solidFill>
                <a:latin typeface="Times New Roman"/>
                <a:ea typeface="Times New Roman"/>
                <a:cs typeface="Times New Roman"/>
                <a:sym typeface="Times New Roman"/>
              </a:rPr>
              <a:t> can move from </a:t>
            </a:r>
            <a:r>
              <a:rPr lang="en" sz="1500" b="1">
                <a:solidFill>
                  <a:schemeClr val="dk1"/>
                </a:solidFill>
                <a:latin typeface="Times New Roman"/>
                <a:ea typeface="Times New Roman"/>
                <a:cs typeface="Times New Roman"/>
                <a:sym typeface="Times New Roman"/>
              </a:rPr>
              <a:t>one BSS to another,</a:t>
            </a:r>
            <a:r>
              <a:rPr lang="en" sz="1500">
                <a:solidFill>
                  <a:schemeClr val="dk1"/>
                </a:solidFill>
                <a:latin typeface="Times New Roman"/>
                <a:ea typeface="Times New Roman"/>
                <a:cs typeface="Times New Roman"/>
                <a:sym typeface="Times New Roman"/>
              </a:rPr>
              <a:t> but the movement is confined inside one ESS. A station with </a:t>
            </a:r>
            <a:r>
              <a:rPr lang="en" sz="1500" b="1">
                <a:solidFill>
                  <a:schemeClr val="dk1"/>
                </a:solidFill>
                <a:latin typeface="Times New Roman"/>
                <a:ea typeface="Times New Roman"/>
                <a:cs typeface="Times New Roman"/>
                <a:sym typeface="Times New Roman"/>
              </a:rPr>
              <a:t>ESS-transition mobility </a:t>
            </a:r>
            <a:r>
              <a:rPr lang="en" sz="1500">
                <a:solidFill>
                  <a:schemeClr val="dk1"/>
                </a:solidFill>
                <a:latin typeface="Times New Roman"/>
                <a:ea typeface="Times New Roman"/>
                <a:cs typeface="Times New Roman"/>
                <a:sym typeface="Times New Roman"/>
              </a:rPr>
              <a:t>can move from one </a:t>
            </a:r>
            <a:r>
              <a:rPr lang="en" sz="1500" b="1">
                <a:solidFill>
                  <a:schemeClr val="dk1"/>
                </a:solidFill>
                <a:latin typeface="Times New Roman"/>
                <a:ea typeface="Times New Roman"/>
                <a:cs typeface="Times New Roman"/>
                <a:sym typeface="Times New Roman"/>
              </a:rPr>
              <a:t>ESS to another</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IEEE 802.11 defines two MAC sublayers: the distributed coordination function (DCF) and point coordination function (PCF).</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Frame Format: </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Frame control (FC): </a:t>
            </a:r>
            <a:r>
              <a:rPr lang="en" sz="1500">
                <a:solidFill>
                  <a:schemeClr val="dk1"/>
                </a:solidFill>
                <a:latin typeface="Times New Roman"/>
                <a:ea typeface="Times New Roman"/>
                <a:cs typeface="Times New Roman"/>
                <a:sym typeface="Times New Roman"/>
              </a:rPr>
              <a:t>The FC field is 2 bytes long and defines the type of frame and some control information.</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b="1">
                <a:solidFill>
                  <a:schemeClr val="dk1"/>
                </a:solidFill>
                <a:latin typeface="Times New Roman"/>
                <a:ea typeface="Times New Roman"/>
                <a:cs typeface="Times New Roman"/>
                <a:sym typeface="Times New Roman"/>
              </a:rPr>
              <a:t>D:</a:t>
            </a:r>
            <a:r>
              <a:rPr lang="en" sz="1500">
                <a:solidFill>
                  <a:schemeClr val="dk1"/>
                </a:solidFill>
                <a:latin typeface="Times New Roman"/>
                <a:ea typeface="Times New Roman"/>
                <a:cs typeface="Times New Roman"/>
                <a:sym typeface="Times New Roman"/>
              </a:rPr>
              <a:t> In all frame types except one, this field defines the duration of the transmission that is used to set the value of NAY. In one control frame, this field defines the ID of the frame.</a:t>
            </a:r>
            <a:endParaRPr sz="1500">
              <a:solidFill>
                <a:schemeClr val="dk1"/>
              </a:solidFill>
              <a:latin typeface="Times New Roman"/>
              <a:ea typeface="Times New Roman"/>
              <a:cs typeface="Times New Roman"/>
              <a:sym typeface="Times New Roman"/>
            </a:endParaRPr>
          </a:p>
        </p:txBody>
      </p:sp>
      <p:pic>
        <p:nvPicPr>
          <p:cNvPr id="597" name="Google Shape;597;p98"/>
          <p:cNvPicPr preferRelativeResize="0"/>
          <p:nvPr/>
        </p:nvPicPr>
        <p:blipFill rotWithShape="1">
          <a:blip r:embed="rId3">
            <a:alphaModFix/>
          </a:blip>
          <a:srcRect l="31401" t="54263" r="15121" b="18366"/>
          <a:stretch/>
        </p:blipFill>
        <p:spPr>
          <a:xfrm>
            <a:off x="1809275" y="1539588"/>
            <a:ext cx="7174451" cy="206432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9"/>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Addresses: </a:t>
            </a:r>
            <a:r>
              <a:rPr lang="en" sz="1500">
                <a:solidFill>
                  <a:schemeClr val="dk1"/>
                </a:solidFill>
                <a:latin typeface="Times New Roman"/>
                <a:ea typeface="Times New Roman"/>
                <a:cs typeface="Times New Roman"/>
                <a:sym typeface="Times New Roman"/>
              </a:rPr>
              <a:t>There are four address fields, each 6 bytes long. The meaning of each address field depends on the value of the To DS and From DS subfields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Sequence control: </a:t>
            </a:r>
            <a:r>
              <a:rPr lang="en" sz="1500">
                <a:solidFill>
                  <a:schemeClr val="dk1"/>
                </a:solidFill>
                <a:latin typeface="Times New Roman"/>
                <a:ea typeface="Times New Roman"/>
                <a:cs typeface="Times New Roman"/>
                <a:sym typeface="Times New Roman"/>
              </a:rPr>
              <a:t>This field defines the sequence number of the frame to be used in flow control.</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Frame body: </a:t>
            </a:r>
            <a:r>
              <a:rPr lang="en" sz="1500">
                <a:solidFill>
                  <a:schemeClr val="dk1"/>
                </a:solidFill>
                <a:latin typeface="Times New Roman"/>
                <a:ea typeface="Times New Roman"/>
                <a:cs typeface="Times New Roman"/>
                <a:sym typeface="Times New Roman"/>
              </a:rPr>
              <a:t>This field, which can be between 0 and 2312 bytes, contains information based on the type and the subtype defined in the FC field.</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b="1">
                <a:solidFill>
                  <a:schemeClr val="dk1"/>
                </a:solidFill>
                <a:latin typeface="Times New Roman"/>
                <a:ea typeface="Times New Roman"/>
                <a:cs typeface="Times New Roman"/>
                <a:sym typeface="Times New Roman"/>
              </a:rPr>
              <a:t>FCS:</a:t>
            </a:r>
            <a:r>
              <a:rPr lang="en" sz="1500">
                <a:solidFill>
                  <a:schemeClr val="dk1"/>
                </a:solidFill>
                <a:latin typeface="Times New Roman"/>
                <a:ea typeface="Times New Roman"/>
                <a:cs typeface="Times New Roman"/>
                <a:sym typeface="Times New Roman"/>
              </a:rPr>
              <a:t> The FCS field is 4 bytes long and contains a CRC-32 error detection sequence.</a:t>
            </a:r>
            <a:endParaRPr sz="1500">
              <a:solidFill>
                <a:schemeClr val="dk1"/>
              </a:solidFill>
              <a:latin typeface="Times New Roman"/>
              <a:ea typeface="Times New Roman"/>
              <a:cs typeface="Times New Roman"/>
              <a:sym typeface="Times New Roman"/>
            </a:endParaRPr>
          </a:p>
        </p:txBody>
      </p:sp>
      <p:pic>
        <p:nvPicPr>
          <p:cNvPr id="603" name="Google Shape;603;p99"/>
          <p:cNvPicPr preferRelativeResize="0"/>
          <p:nvPr/>
        </p:nvPicPr>
        <p:blipFill rotWithShape="1">
          <a:blip r:embed="rId3">
            <a:alphaModFix/>
          </a:blip>
          <a:srcRect l="29256" t="33626" r="15121" b="13656"/>
          <a:stretch/>
        </p:blipFill>
        <p:spPr>
          <a:xfrm>
            <a:off x="2040651" y="2179350"/>
            <a:ext cx="5324152" cy="28371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00"/>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latin typeface="Times New Roman"/>
                <a:ea typeface="Times New Roman"/>
                <a:cs typeface="Times New Roman"/>
                <a:sym typeface="Times New Roman"/>
              </a:rPr>
              <a:t>Frame Types: </a:t>
            </a:r>
            <a:r>
              <a:rPr lang="en" sz="1500">
                <a:solidFill>
                  <a:schemeClr val="dk1"/>
                </a:solidFill>
                <a:latin typeface="Times New Roman"/>
                <a:ea typeface="Times New Roman"/>
                <a:cs typeface="Times New Roman"/>
                <a:sym typeface="Times New Roman"/>
              </a:rPr>
              <a:t>A wireless LAN defined by IEEE 802.11 has three categories of frames: management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frames, control frames, and data frames. </a:t>
            </a:r>
            <a:r>
              <a:rPr lang="en" sz="1500" b="1">
                <a:solidFill>
                  <a:schemeClr val="dk1"/>
                </a:solidFill>
                <a:latin typeface="Times New Roman"/>
                <a:ea typeface="Times New Roman"/>
                <a:cs typeface="Times New Roman"/>
                <a:sym typeface="Times New Roman"/>
              </a:rPr>
              <a:t>Management Frames </a:t>
            </a:r>
            <a:r>
              <a:rPr lang="en" sz="1500">
                <a:solidFill>
                  <a:schemeClr val="dk1"/>
                </a:solidFill>
                <a:latin typeface="Times New Roman"/>
                <a:ea typeface="Times New Roman"/>
                <a:cs typeface="Times New Roman"/>
                <a:sym typeface="Times New Roman"/>
              </a:rPr>
              <a:t>are used for the initial communication between stations and access points. </a:t>
            </a:r>
            <a:r>
              <a:rPr lang="en" sz="1500" b="1">
                <a:solidFill>
                  <a:schemeClr val="dk1"/>
                </a:solidFill>
                <a:latin typeface="Times New Roman"/>
                <a:ea typeface="Times New Roman"/>
                <a:cs typeface="Times New Roman"/>
                <a:sym typeface="Times New Roman"/>
              </a:rPr>
              <a:t>Control Frames </a:t>
            </a:r>
            <a:r>
              <a:rPr lang="en" sz="1500">
                <a:solidFill>
                  <a:schemeClr val="dk1"/>
                </a:solidFill>
                <a:latin typeface="Times New Roman"/>
                <a:ea typeface="Times New Roman"/>
                <a:cs typeface="Times New Roman"/>
                <a:sym typeface="Times New Roman"/>
              </a:rPr>
              <a:t>are used for accessing the channel and acknowledging frames. </a:t>
            </a:r>
            <a:r>
              <a:rPr lang="en" sz="1500" b="1">
                <a:solidFill>
                  <a:schemeClr val="dk1"/>
                </a:solidFill>
                <a:latin typeface="Times New Roman"/>
                <a:ea typeface="Times New Roman"/>
                <a:cs typeface="Times New Roman"/>
                <a:sym typeface="Times New Roman"/>
              </a:rPr>
              <a:t>Data Frames </a:t>
            </a:r>
            <a:r>
              <a:rPr lang="en" sz="1500">
                <a:solidFill>
                  <a:schemeClr val="dk1"/>
                </a:solidFill>
                <a:latin typeface="Times New Roman"/>
                <a:ea typeface="Times New Roman"/>
                <a:cs typeface="Times New Roman"/>
                <a:sym typeface="Times New Roman"/>
              </a:rPr>
              <a:t>are used for carrying data and control information.</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Addressing Mechanism</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The IEEE 802.11 addressing mechanism specifies four cases, defined by the value of the two flags in the FC field, To DS and From DS.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a:solidFill>
                <a:schemeClr val="dk1"/>
              </a:solidFill>
              <a:latin typeface="Times New Roman"/>
              <a:ea typeface="Times New Roman"/>
              <a:cs typeface="Times New Roman"/>
              <a:sym typeface="Times New Roman"/>
            </a:endParaRPr>
          </a:p>
        </p:txBody>
      </p:sp>
      <p:pic>
        <p:nvPicPr>
          <p:cNvPr id="609" name="Google Shape;609;p100"/>
          <p:cNvPicPr preferRelativeResize="0"/>
          <p:nvPr/>
        </p:nvPicPr>
        <p:blipFill rotWithShape="1">
          <a:blip r:embed="rId3">
            <a:alphaModFix/>
          </a:blip>
          <a:srcRect l="37078" t="29365" r="7678" b="44612"/>
          <a:stretch/>
        </p:blipFill>
        <p:spPr>
          <a:xfrm>
            <a:off x="703500" y="2571751"/>
            <a:ext cx="7968749" cy="211045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1"/>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800"/>
              <a:buNone/>
            </a:pPr>
            <a:r>
              <a:rPr lang="en" sz="1600" b="1">
                <a:solidFill>
                  <a:schemeClr val="dk1"/>
                </a:solidFill>
                <a:latin typeface="Times New Roman"/>
                <a:ea typeface="Times New Roman"/>
                <a:cs typeface="Times New Roman"/>
                <a:sym typeface="Times New Roman"/>
              </a:rPr>
              <a:t>Note that </a:t>
            </a:r>
            <a:r>
              <a:rPr lang="en" sz="1600">
                <a:solidFill>
                  <a:schemeClr val="dk1"/>
                </a:solidFill>
                <a:latin typeface="Times New Roman"/>
                <a:ea typeface="Times New Roman"/>
                <a:cs typeface="Times New Roman"/>
                <a:sym typeface="Times New Roman"/>
              </a:rPr>
              <a:t>address 1 is always the address of the next device. Address 2 is always the address of the previous device. Address 3 is the address of the final destination station if it is not defined by address 1. Address 4 is the address of the original source station if it is not the same as address 2.</a:t>
            </a: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r>
              <a:rPr lang="en" sz="1600">
                <a:solidFill>
                  <a:schemeClr val="dk1"/>
                </a:solidFill>
                <a:latin typeface="Times New Roman"/>
                <a:ea typeface="Times New Roman"/>
                <a:cs typeface="Times New Roman"/>
                <a:sym typeface="Times New Roman"/>
              </a:rPr>
              <a:t>Physical Layer : six specifications, as shown in Table</a:t>
            </a: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800"/>
              <a:buNone/>
            </a:pPr>
            <a:r>
              <a:rPr lang="en" sz="1600">
                <a:solidFill>
                  <a:schemeClr val="dk1"/>
                </a:solidFill>
                <a:latin typeface="Times New Roman"/>
                <a:ea typeface="Times New Roman"/>
                <a:cs typeface="Times New Roman"/>
                <a:sym typeface="Times New Roman"/>
              </a:rPr>
              <a:t>IEEE 802.11 FHSS uses the frequency-hopping spread spectrum (FHSS) method. IEEE 802.11 DSSS uses the direct sequence spread spectrum (DSSS) method. IEEE 802.11 infrared uses infrared light in the range of 800 to 950 nm. IEEE 802.Ila OFDM describes the orthogonal frequency-division multiplexing (OFDM) method for signal generation in a 5-GHz ISM band.</a:t>
            </a: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1800"/>
              <a:buNone/>
            </a:pPr>
            <a:endParaRPr sz="1600">
              <a:solidFill>
                <a:schemeClr val="dk1"/>
              </a:solidFill>
              <a:latin typeface="Times New Roman"/>
              <a:ea typeface="Times New Roman"/>
              <a:cs typeface="Times New Roman"/>
              <a:sym typeface="Times New Roman"/>
            </a:endParaRPr>
          </a:p>
        </p:txBody>
      </p:sp>
      <p:pic>
        <p:nvPicPr>
          <p:cNvPr id="615" name="Google Shape;615;p101"/>
          <p:cNvPicPr preferRelativeResize="0"/>
          <p:nvPr/>
        </p:nvPicPr>
        <p:blipFill rotWithShape="1">
          <a:blip r:embed="rId3">
            <a:alphaModFix/>
          </a:blip>
          <a:srcRect l="37835" t="48878" r="9193" b="19489"/>
          <a:stretch/>
        </p:blipFill>
        <p:spPr>
          <a:xfrm>
            <a:off x="1354300" y="1326250"/>
            <a:ext cx="6836024" cy="22949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02"/>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500">
                <a:solidFill>
                  <a:schemeClr val="dk1"/>
                </a:solidFill>
                <a:latin typeface="Times New Roman"/>
                <a:ea typeface="Times New Roman"/>
                <a:cs typeface="Times New Roman"/>
                <a:sym typeface="Times New Roman"/>
              </a:rPr>
              <a:t>IEEE 802.11 b DSSS describes the high-rate direct sequence spread spectrum (HR-DSSS) method for signal generation in the 2.4-GHz ISM band. IEEE 802.11g specification defines forward error correction and OFDM using the 2.4-GHz ISM band.</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900" b="1">
                <a:solidFill>
                  <a:schemeClr val="dk1"/>
                </a:solidFill>
                <a:latin typeface="Times New Roman"/>
                <a:ea typeface="Times New Roman"/>
                <a:cs typeface="Times New Roman"/>
                <a:sym typeface="Times New Roman"/>
              </a:rPr>
              <a:t>IEEE 802.15</a:t>
            </a:r>
            <a:endParaRPr sz="1900" b="1">
              <a:solidFill>
                <a:schemeClr val="dk1"/>
              </a:solidFill>
              <a:latin typeface="Times New Roman"/>
              <a:ea typeface="Times New Roman"/>
              <a:cs typeface="Times New Roman"/>
              <a:sym typeface="Times New Roman"/>
            </a:endParaRPr>
          </a:p>
          <a:p>
            <a:pPr marL="0" lvl="0" indent="457200" algn="l" rtl="0">
              <a:lnSpc>
                <a:spcPct val="115000"/>
              </a:lnSpc>
              <a:spcBef>
                <a:spcPts val="1200"/>
              </a:spcBef>
              <a:spcAft>
                <a:spcPts val="0"/>
              </a:spcAft>
              <a:buSzPts val="1800"/>
              <a:buNone/>
            </a:pPr>
            <a:r>
              <a:rPr lang="en" sz="1500">
                <a:solidFill>
                  <a:schemeClr val="dk1"/>
                </a:solidFill>
                <a:latin typeface="Times New Roman"/>
                <a:ea typeface="Times New Roman"/>
                <a:cs typeface="Times New Roman"/>
                <a:sym typeface="Times New Roman"/>
              </a:rPr>
              <a:t>Bluetooth technology is the implementation of a protocol defined by the IEEE 802.15 standard. The standard defines a wireless personal-area network (PAN) operable in an area the size of a room or a hall.</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Architecture: </a:t>
            </a:r>
            <a:r>
              <a:rPr lang="en" sz="1500">
                <a:solidFill>
                  <a:schemeClr val="dk1"/>
                </a:solidFill>
                <a:latin typeface="Times New Roman"/>
                <a:ea typeface="Times New Roman"/>
                <a:cs typeface="Times New Roman"/>
                <a:sym typeface="Times New Roman"/>
              </a:rPr>
              <a:t>Bluetooth defines two types of networks: piconet and scatternet.</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Piconets </a:t>
            </a:r>
            <a:r>
              <a:rPr lang="en" sz="1500">
                <a:solidFill>
                  <a:schemeClr val="dk1"/>
                </a:solidFill>
                <a:latin typeface="Times New Roman"/>
                <a:ea typeface="Times New Roman"/>
                <a:cs typeface="Times New Roman"/>
                <a:sym typeface="Times New Roman"/>
              </a:rPr>
              <a:t>A Bluetooth network is called a piconet, or a small net. A piconet can have up to eight stations, one of which is called the primary; t the rest are called secondaries. All the secondary stations synchronize their clocks and hopping sequence with the primary.</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500">
              <a:solidFill>
                <a:schemeClr val="dk1"/>
              </a:solidFill>
              <a:latin typeface="Times New Roman"/>
              <a:ea typeface="Times New Roman"/>
              <a:cs typeface="Times New Roman"/>
              <a:sym typeface="Times New Roman"/>
            </a:endParaRPr>
          </a:p>
        </p:txBody>
      </p:sp>
      <p:pic>
        <p:nvPicPr>
          <p:cNvPr id="621" name="Google Shape;621;p102"/>
          <p:cNvPicPr preferRelativeResize="0"/>
          <p:nvPr/>
        </p:nvPicPr>
        <p:blipFill rotWithShape="1">
          <a:blip r:embed="rId3">
            <a:alphaModFix/>
          </a:blip>
          <a:srcRect l="48305" t="54263" r="22433" b="14104"/>
          <a:stretch/>
        </p:blipFill>
        <p:spPr>
          <a:xfrm>
            <a:off x="3487225" y="3142500"/>
            <a:ext cx="3178576" cy="19318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03"/>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Piconets can be combined to form what is called a scatternet.</a:t>
            </a:r>
            <a:r>
              <a:rPr lang="en" sz="1500">
                <a:solidFill>
                  <a:schemeClr val="dk1"/>
                </a:solidFill>
                <a:latin typeface="Times New Roman"/>
                <a:ea typeface="Times New Roman"/>
                <a:cs typeface="Times New Roman"/>
                <a:sym typeface="Times New Roman"/>
              </a:rPr>
              <a:t> A secondary station in one piconet can be the primary in another piconet. This station can receive messages from the primary in the first piconet (as a secondary) and, acting as a primary, deliver them to secondaries in the second piconet. A station can be a member of two piconets.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Bluetooth Devices:</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A Bluetooth device has a </a:t>
            </a:r>
            <a:r>
              <a:rPr lang="en" sz="1500" b="1">
                <a:solidFill>
                  <a:schemeClr val="dk1"/>
                </a:solidFill>
                <a:latin typeface="Times New Roman"/>
                <a:ea typeface="Times New Roman"/>
                <a:cs typeface="Times New Roman"/>
                <a:sym typeface="Times New Roman"/>
              </a:rPr>
              <a:t>built-in short-range radio transmitter</a:t>
            </a:r>
            <a:r>
              <a:rPr lang="en" sz="1500">
                <a:solidFill>
                  <a:schemeClr val="dk1"/>
                </a:solidFill>
                <a:latin typeface="Times New Roman"/>
                <a:ea typeface="Times New Roman"/>
                <a:cs typeface="Times New Roman"/>
                <a:sym typeface="Times New Roman"/>
              </a:rPr>
              <a:t>. The current data rate is 1 Mbps with a 2.4-GHz bandwidth. This means that there is a possibility of interference between the IEEE 802.11b wireless LANs and Bluetooth LANs.</a:t>
            </a:r>
            <a:endParaRPr sz="1500">
              <a:solidFill>
                <a:schemeClr val="dk1"/>
              </a:solidFill>
              <a:latin typeface="Times New Roman"/>
              <a:ea typeface="Times New Roman"/>
              <a:cs typeface="Times New Roman"/>
              <a:sym typeface="Times New Roman"/>
            </a:endParaRPr>
          </a:p>
        </p:txBody>
      </p:sp>
      <p:pic>
        <p:nvPicPr>
          <p:cNvPr id="627" name="Google Shape;627;p103"/>
          <p:cNvPicPr preferRelativeResize="0"/>
          <p:nvPr/>
        </p:nvPicPr>
        <p:blipFill rotWithShape="1">
          <a:blip r:embed="rId3">
            <a:alphaModFix/>
          </a:blip>
          <a:srcRect l="44644" t="29364" r="15372" b="30703"/>
          <a:stretch/>
        </p:blipFill>
        <p:spPr>
          <a:xfrm>
            <a:off x="2537175" y="1023225"/>
            <a:ext cx="4832126" cy="27133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04"/>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 sz="1500" b="1">
                <a:solidFill>
                  <a:schemeClr val="dk1"/>
                </a:solidFill>
                <a:latin typeface="Times New Roman"/>
                <a:ea typeface="Times New Roman"/>
                <a:cs typeface="Times New Roman"/>
                <a:sym typeface="Times New Roman"/>
              </a:rPr>
              <a:t>Piconets can be combined to form what is called a scatternet.</a:t>
            </a:r>
            <a:r>
              <a:rPr lang="en" sz="1500">
                <a:solidFill>
                  <a:schemeClr val="dk1"/>
                </a:solidFill>
                <a:latin typeface="Times New Roman"/>
                <a:ea typeface="Times New Roman"/>
                <a:cs typeface="Times New Roman"/>
                <a:sym typeface="Times New Roman"/>
              </a:rPr>
              <a:t> A secondary station in one piconet can be the primary in another piconet. This station can receive messages from the primary in the first piconet (as a secondary) and, acting as a primary, deliver them to secondaries in the second piconet. A station can be a member of two piconets.</a:t>
            </a: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5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500" b="1">
                <a:solidFill>
                  <a:schemeClr val="dk1"/>
                </a:solidFill>
                <a:latin typeface="Times New Roman"/>
                <a:ea typeface="Times New Roman"/>
                <a:cs typeface="Times New Roman"/>
                <a:sym typeface="Times New Roman"/>
              </a:rPr>
              <a:t>Bluetooth Devices:</a:t>
            </a:r>
            <a:endParaRPr sz="1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A Bluetooth device has a </a:t>
            </a:r>
            <a:r>
              <a:rPr lang="en" sz="1500" b="1">
                <a:solidFill>
                  <a:schemeClr val="dk1"/>
                </a:solidFill>
                <a:latin typeface="Times New Roman"/>
                <a:ea typeface="Times New Roman"/>
                <a:cs typeface="Times New Roman"/>
                <a:sym typeface="Times New Roman"/>
              </a:rPr>
              <a:t>built-in short-range radio transmitter</a:t>
            </a:r>
            <a:r>
              <a:rPr lang="en" sz="1500">
                <a:solidFill>
                  <a:schemeClr val="dk1"/>
                </a:solidFill>
                <a:latin typeface="Times New Roman"/>
                <a:ea typeface="Times New Roman"/>
                <a:cs typeface="Times New Roman"/>
                <a:sym typeface="Times New Roman"/>
              </a:rPr>
              <a:t>. The current data rate is 1 Mbps with a 2.4-GHz bandwidth. This means that there is a possibility of interference between the IEEE 802.11b wireless LANs and Bluetooth LANs.</a:t>
            </a:r>
            <a:endParaRPr sz="1500">
              <a:solidFill>
                <a:schemeClr val="dk1"/>
              </a:solidFill>
              <a:latin typeface="Times New Roman"/>
              <a:ea typeface="Times New Roman"/>
              <a:cs typeface="Times New Roman"/>
              <a:sym typeface="Times New Roman"/>
            </a:endParaRPr>
          </a:p>
        </p:txBody>
      </p:sp>
      <p:pic>
        <p:nvPicPr>
          <p:cNvPr id="633" name="Google Shape;633;p104"/>
          <p:cNvPicPr preferRelativeResize="0"/>
          <p:nvPr/>
        </p:nvPicPr>
        <p:blipFill rotWithShape="1">
          <a:blip r:embed="rId3">
            <a:alphaModFix/>
          </a:blip>
          <a:srcRect l="44644" t="29364" r="15372" b="30703"/>
          <a:stretch/>
        </p:blipFill>
        <p:spPr>
          <a:xfrm>
            <a:off x="2537175" y="1023225"/>
            <a:ext cx="4832126" cy="27133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05"/>
          <p:cNvSpPr txBox="1">
            <a:spLocks noGrp="1"/>
          </p:cNvSpPr>
          <p:nvPr>
            <p:ph type="body" idx="1"/>
          </p:nvPr>
        </p:nvSpPr>
        <p:spPr>
          <a:xfrm>
            <a:off x="253725" y="69200"/>
            <a:ext cx="8730000" cy="49473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2400"/>
              </a:spcBef>
              <a:spcAft>
                <a:spcPts val="0"/>
              </a:spcAft>
              <a:buSzPts val="935"/>
              <a:buNone/>
            </a:pPr>
            <a:r>
              <a:rPr lang="en" sz="1815" b="1">
                <a:solidFill>
                  <a:schemeClr val="dk1"/>
                </a:solidFill>
              </a:rPr>
              <a:t>IEEE 802.16:</a:t>
            </a:r>
            <a:endParaRPr sz="1815" b="1">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The IEEE Standards Board established a working group in 1999 to develop standards for broadband for</a:t>
            </a:r>
            <a:r>
              <a:rPr lang="en" sz="1390">
                <a:solidFill>
                  <a:schemeClr val="hlink"/>
                </a:solidFill>
                <a:uFill>
                  <a:noFill/>
                </a:uFill>
                <a:hlinkClick r:id="rId3"/>
              </a:rPr>
              <a:t> wireless</a:t>
            </a:r>
            <a:r>
              <a:rPr lang="en" sz="1390">
                <a:solidFill>
                  <a:schemeClr val="hlink"/>
                </a:solidFill>
                <a:uFill>
                  <a:noFill/>
                </a:uFill>
                <a:hlinkClick r:id="rId4"/>
              </a:rPr>
              <a:t> metropolitan area networks</a:t>
            </a:r>
            <a:r>
              <a:rPr lang="en" sz="1135">
                <a:solidFill>
                  <a:schemeClr val="dk1"/>
                </a:solidFill>
              </a:rPr>
              <a:t>.</a:t>
            </a:r>
            <a:endParaRPr sz="1135">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WiMAX technology is a wireless broadband communications technology based around the IEEE 802.16 standard providing high speed data over a wide area.</a:t>
            </a:r>
            <a:endParaRPr sz="1135">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The WiMAX network reference model (NRM) is a logical representation of the network architecture. </a:t>
            </a:r>
            <a:endParaRPr sz="1390">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The NRM identifies functional entities and reference points (RPs) over which interoperability is achieved between functional entities. </a:t>
            </a:r>
            <a:endParaRPr sz="1390">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Multicast and broadcast services (MCBCS), as opposed to point‐to‐point unicast features, refer to downlink point‐to‐multipoint transmission of multimedia packets from WiMAX BSs to multiple receiving terminals in the designated MCBCS area.</a:t>
            </a:r>
            <a:endParaRPr sz="1390">
              <a:solidFill>
                <a:schemeClr val="dk1"/>
              </a:solidFill>
            </a:endParaRPr>
          </a:p>
          <a:p>
            <a:pPr marL="0" lvl="0" indent="0" algn="l" rtl="0">
              <a:lnSpc>
                <a:spcPct val="105000"/>
              </a:lnSpc>
              <a:spcBef>
                <a:spcPts val="2400"/>
              </a:spcBef>
              <a:spcAft>
                <a:spcPts val="0"/>
              </a:spcAft>
              <a:buSzPts val="935"/>
              <a:buNone/>
            </a:pPr>
            <a:r>
              <a:rPr lang="en" sz="1390">
                <a:solidFill>
                  <a:schemeClr val="dk1"/>
                </a:solidFill>
              </a:rPr>
              <a:t>IEEE 802.16 closes the first-mile gap, giving users an easily installable, wire-free method to access core networks for multimedia applications.</a:t>
            </a:r>
            <a:endParaRPr sz="1390">
              <a:solidFill>
                <a:schemeClr val="dk1"/>
              </a:solidFill>
            </a:endParaRPr>
          </a:p>
          <a:p>
            <a:pPr marL="0" lvl="0" indent="0" algn="l" rtl="0">
              <a:lnSpc>
                <a:spcPct val="105000"/>
              </a:lnSpc>
              <a:spcBef>
                <a:spcPts val="2400"/>
              </a:spcBef>
              <a:spcAft>
                <a:spcPts val="0"/>
              </a:spcAft>
              <a:buSzPts val="935"/>
              <a:buNone/>
            </a:pPr>
            <a:endParaRPr sz="1390">
              <a:solidFill>
                <a:schemeClr val="dk1"/>
              </a:solidFill>
            </a:endParaRPr>
          </a:p>
          <a:p>
            <a:pPr marL="0" lvl="0" indent="0" algn="l" rtl="0">
              <a:lnSpc>
                <a:spcPct val="105000"/>
              </a:lnSpc>
              <a:spcBef>
                <a:spcPts val="600"/>
              </a:spcBef>
              <a:spcAft>
                <a:spcPts val="1200"/>
              </a:spcAft>
              <a:buSzPts val="935"/>
              <a:buNone/>
            </a:pPr>
            <a:endParaRPr sz="1475" b="1">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583E-8BAD-ED94-EE69-FA5182BE5BC6}"/>
              </a:ext>
            </a:extLst>
          </p:cNvPr>
          <p:cNvSpPr>
            <a:spLocks noGrp="1"/>
          </p:cNvSpPr>
          <p:nvPr>
            <p:ph type="title"/>
          </p:nvPr>
        </p:nvSpPr>
        <p:spPr/>
        <p:txBody>
          <a:bodyPr>
            <a:normAutofit fontScale="90000"/>
          </a:bodyPr>
          <a:lstStyle/>
          <a:p>
            <a:r>
              <a:rPr lang="en" b="1" dirty="0"/>
              <a:t>Flag bits with bit stuffing:</a:t>
            </a:r>
            <a:endParaRPr lang="en-US" dirty="0"/>
          </a:p>
        </p:txBody>
      </p:sp>
      <p:sp>
        <p:nvSpPr>
          <p:cNvPr id="3" name="Text Placeholder 2">
            <a:extLst>
              <a:ext uri="{FF2B5EF4-FFF2-40B4-BE49-F238E27FC236}">
                <a16:creationId xmlns:a16="http://schemas.microsoft.com/office/drawing/2014/main" id="{EA2061DD-C63E-3179-5774-8516A2C4889C}"/>
              </a:ext>
            </a:extLst>
          </p:cNvPr>
          <p:cNvSpPr>
            <a:spLocks noGrp="1"/>
          </p:cNvSpPr>
          <p:nvPr>
            <p:ph type="body" idx="1"/>
          </p:nvPr>
        </p:nvSpPr>
        <p:spPr>
          <a:xfrm>
            <a:off x="311700" y="1152474"/>
            <a:ext cx="8520600" cy="3827149"/>
          </a:xfrm>
        </p:spPr>
        <p:txBody>
          <a:bodyPr>
            <a:normAutofit/>
          </a:bodyPr>
          <a:lstStyle/>
          <a:p>
            <a:r>
              <a:rPr lang="en-US" dirty="0"/>
              <a:t>Bit stuffing is also known as bit-oriented framing or bit-oriented approach. In bit stuffing, extra bits are being added by network protocol designers to data streams.</a:t>
            </a:r>
          </a:p>
          <a:p>
            <a:r>
              <a:rPr lang="en-US" dirty="0"/>
              <a:t> It is generally insertion or addition of extra bits into transmission unit or message to be transmitted as simple way to provide and give signaling information and data to receiver and to avoid or ignore appearance of unintended or unnecessary control sequences. </a:t>
            </a:r>
          </a:p>
          <a:p>
            <a:r>
              <a:rPr lang="en-US" dirty="0"/>
              <a:t>It is type of protocol management simply performed to break up bit pattern that results in transmission to go out of synchronization. </a:t>
            </a:r>
          </a:p>
          <a:p>
            <a:r>
              <a:rPr lang="en-US" dirty="0"/>
              <a:t>Bit stuffing is very essential part of transmission process in network and communication protocol. It is also required in USB.</a:t>
            </a:r>
          </a:p>
        </p:txBody>
      </p:sp>
    </p:spTree>
    <p:extLst>
      <p:ext uri="{BB962C8B-B14F-4D97-AF65-F5344CB8AC3E}">
        <p14:creationId xmlns:p14="http://schemas.microsoft.com/office/powerpoint/2010/main" val="3304955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body" idx="1"/>
          </p:nvPr>
        </p:nvSpPr>
        <p:spPr>
          <a:xfrm>
            <a:off x="175550" y="220575"/>
            <a:ext cx="8656800" cy="480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117647"/>
              <a:buNone/>
            </a:pPr>
            <a:r>
              <a:rPr lang="en" b="1" dirty="0">
                <a:solidFill>
                  <a:schemeClr val="dk1"/>
                </a:solidFill>
              </a:rPr>
              <a:t>3. Flag bits with bit stuffing: </a:t>
            </a:r>
            <a:endParaRPr b="1"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This methods achieves the same thing as Byte Stuffing method by using Bits (1) instead of Bytes (8 Bits).</a:t>
            </a:r>
            <a:endParaRPr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 It was developed for High-level Data Link Control (HDLC) protocol.</a:t>
            </a:r>
            <a:endParaRPr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 Each frames begins and ends with a special bit patter:</a:t>
            </a:r>
            <a:endParaRPr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 01111110 or 0x7E &lt;- Flag Byte</a:t>
            </a:r>
            <a:endParaRPr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 Whenever the sender’s data link layer encounters five consecutive 1s in the data it automatically stuffs a 0 bit into the outgoing bit stream.</a:t>
            </a:r>
            <a:endParaRPr dirty="0">
              <a:solidFill>
                <a:schemeClr val="dk1"/>
              </a:solidFill>
            </a:endParaRPr>
          </a:p>
          <a:p>
            <a:pPr marL="0" lvl="0" indent="0" algn="l" rtl="0">
              <a:lnSpc>
                <a:spcPct val="115000"/>
              </a:lnSpc>
              <a:spcBef>
                <a:spcPts val="1200"/>
              </a:spcBef>
              <a:spcAft>
                <a:spcPts val="0"/>
              </a:spcAft>
              <a:buSzPct val="117647"/>
              <a:buNone/>
            </a:pPr>
            <a:r>
              <a:rPr lang="en" dirty="0">
                <a:solidFill>
                  <a:schemeClr val="dk1"/>
                </a:solidFill>
              </a:rPr>
              <a:t>– USB uses bit stuffing.</a:t>
            </a:r>
            <a:endParaRPr dirty="0">
              <a:solidFill>
                <a:schemeClr val="dk1"/>
              </a:solidFill>
            </a:endParaRPr>
          </a:p>
          <a:p>
            <a:pPr marL="0" lvl="0" indent="0" algn="l" rtl="0">
              <a:lnSpc>
                <a:spcPct val="115000"/>
              </a:lnSpc>
              <a:spcBef>
                <a:spcPts val="1200"/>
              </a:spcBef>
              <a:spcAft>
                <a:spcPts val="0"/>
              </a:spcAft>
              <a:buSzPct val="117647"/>
              <a:buNone/>
            </a:pPr>
            <a:endParaRPr dirty="0">
              <a:solidFill>
                <a:schemeClr val="dk1"/>
              </a:solidFill>
            </a:endParaRPr>
          </a:p>
          <a:p>
            <a:pPr marL="457200" lvl="0" indent="0" algn="l" rtl="0">
              <a:lnSpc>
                <a:spcPct val="115000"/>
              </a:lnSpc>
              <a:spcBef>
                <a:spcPts val="1200"/>
              </a:spcBef>
              <a:spcAft>
                <a:spcPts val="1200"/>
              </a:spcAft>
              <a:buSzPct val="117647"/>
              <a:buNone/>
            </a:pPr>
            <a:endParaRPr dirty="0">
              <a:solidFill>
                <a:schemeClr val="dk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26;p25">
            <a:extLst>
              <a:ext uri="{FF2B5EF4-FFF2-40B4-BE49-F238E27FC236}">
                <a16:creationId xmlns:a16="http://schemas.microsoft.com/office/drawing/2014/main" id="{6BF9D36E-E405-85BF-6C3E-CD4716651015}"/>
              </a:ext>
            </a:extLst>
          </p:cNvPr>
          <p:cNvPicPr preferRelativeResize="0"/>
          <p:nvPr/>
        </p:nvPicPr>
        <p:blipFill rotWithShape="1">
          <a:blip r:embed="rId2">
            <a:alphaModFix/>
          </a:blip>
          <a:srcRect l="26036" t="31799" r="10289" b="13494"/>
          <a:stretch/>
        </p:blipFill>
        <p:spPr>
          <a:xfrm>
            <a:off x="396607" y="297455"/>
            <a:ext cx="8527056" cy="4693186"/>
          </a:xfrm>
          <a:prstGeom prst="rect">
            <a:avLst/>
          </a:prstGeom>
          <a:noFill/>
          <a:ln>
            <a:noFill/>
          </a:ln>
        </p:spPr>
      </p:pic>
    </p:spTree>
    <p:extLst>
      <p:ext uri="{BB962C8B-B14F-4D97-AF65-F5344CB8AC3E}">
        <p14:creationId xmlns:p14="http://schemas.microsoft.com/office/powerpoint/2010/main" val="3041569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1486150" y="1662625"/>
            <a:ext cx="5847799" cy="3012500"/>
          </a:xfrm>
          <a:prstGeom prst="rect">
            <a:avLst/>
          </a:prstGeom>
          <a:noFill/>
          <a:ln>
            <a:noFill/>
          </a:ln>
        </p:spPr>
      </p:pic>
      <p:sp>
        <p:nvSpPr>
          <p:cNvPr id="61" name="Google Shape;61;p14"/>
          <p:cNvSpPr txBox="1"/>
          <p:nvPr/>
        </p:nvSpPr>
        <p:spPr>
          <a:xfrm>
            <a:off x="0" y="0"/>
            <a:ext cx="5309400" cy="5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50"/>
              <a:buFont typeface="Arial"/>
              <a:buNone/>
            </a:pPr>
            <a:r>
              <a:rPr lang="en" sz="2450" b="0" i="0" u="none" strike="noStrike" cap="none">
                <a:solidFill>
                  <a:srgbClr val="CC0000"/>
                </a:solidFill>
                <a:latin typeface="Arial"/>
                <a:ea typeface="Arial"/>
                <a:cs typeface="Arial"/>
                <a:sym typeface="Arial"/>
              </a:rPr>
              <a:t>Data Link Layer</a:t>
            </a:r>
            <a:endParaRPr sz="6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SzPct val="172839"/>
              <a:buNone/>
            </a:pPr>
            <a:r>
              <a:rPr lang="en" sz="1800" b="1"/>
              <a:t>4. Physical layer coding violations.</a:t>
            </a:r>
            <a:endParaRPr b="1"/>
          </a:p>
        </p:txBody>
      </p:sp>
      <p:sp>
        <p:nvSpPr>
          <p:cNvPr id="132" name="Google Shape;132;p26"/>
          <p:cNvSpPr txBox="1">
            <a:spLocks noGrp="1"/>
          </p:cNvSpPr>
          <p:nvPr>
            <p:ph type="body" idx="1"/>
          </p:nvPr>
        </p:nvSpPr>
        <p:spPr>
          <a:xfrm>
            <a:off x="311700" y="1144000"/>
            <a:ext cx="8520600" cy="3416400"/>
          </a:xfrm>
          <a:prstGeom prst="rect">
            <a:avLst/>
          </a:prstGeom>
          <a:noFill/>
          <a:ln>
            <a:noFill/>
          </a:ln>
        </p:spPr>
        <p:txBody>
          <a:bodyPr spcFirstLastPara="1" wrap="square" lIns="91425" tIns="91425" rIns="91425" bIns="91425" anchor="t" anchorCtr="0">
            <a:normAutofit/>
          </a:bodyPr>
          <a:lstStyle/>
          <a:p>
            <a:pPr marL="285750" indent="-285750">
              <a:lnSpc>
                <a:spcPct val="100000"/>
              </a:lnSpc>
            </a:pPr>
            <a:r>
              <a:rPr lang="en-US" dirty="0"/>
              <a:t>Encoding violation is method that is used only for network in which encoding on physical medium includes some sort of redundancy i.e., use of more than one graphical or visual structure to simply encode or represent one variable of data.</a:t>
            </a:r>
            <a:endParaRPr lang="en" sz="16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1200"/>
              </a:spcAft>
              <a:buSzPts val="1800"/>
              <a:buNone/>
            </a:pPr>
            <a:endParaRPr dirty="0">
              <a:solidFill>
                <a:schemeClr val="dk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7783-2737-8835-EE0F-9F161555C16D}"/>
              </a:ext>
            </a:extLst>
          </p:cNvPr>
          <p:cNvSpPr>
            <a:spLocks noGrp="1"/>
          </p:cNvSpPr>
          <p:nvPr>
            <p:ph type="title"/>
          </p:nvPr>
        </p:nvSpPr>
        <p:spPr>
          <a:xfrm>
            <a:off x="311700" y="130825"/>
            <a:ext cx="8520600" cy="497136"/>
          </a:xfrm>
        </p:spPr>
        <p:txBody>
          <a:bodyPr>
            <a:normAutofit fontScale="90000"/>
          </a:bodyPr>
          <a:lstStyle/>
          <a:p>
            <a:r>
              <a:rPr lang="en-US" dirty="0"/>
              <a:t>Error Control</a:t>
            </a:r>
          </a:p>
        </p:txBody>
      </p:sp>
      <p:sp>
        <p:nvSpPr>
          <p:cNvPr id="3" name="Text Placeholder 2">
            <a:extLst>
              <a:ext uri="{FF2B5EF4-FFF2-40B4-BE49-F238E27FC236}">
                <a16:creationId xmlns:a16="http://schemas.microsoft.com/office/drawing/2014/main" id="{F88F47E4-E5ED-F221-9056-EF9C36C957F0}"/>
              </a:ext>
            </a:extLst>
          </p:cNvPr>
          <p:cNvSpPr>
            <a:spLocks noGrp="1"/>
          </p:cNvSpPr>
          <p:nvPr>
            <p:ph type="body" idx="1"/>
          </p:nvPr>
        </p:nvSpPr>
        <p:spPr>
          <a:xfrm>
            <a:off x="311700" y="627961"/>
            <a:ext cx="8520600" cy="4384714"/>
          </a:xfrm>
        </p:spPr>
        <p:txBody>
          <a:bodyPr>
            <a:normAutofit/>
          </a:bodyPr>
          <a:lstStyle/>
          <a:p>
            <a:r>
              <a:rPr lang="en-US" u="sng" dirty="0">
                <a:hlinkClick r:id="rId2"/>
              </a:rPr>
              <a:t>Data-link layer</a:t>
            </a:r>
            <a:r>
              <a:rPr lang="en-US" dirty="0"/>
              <a:t> uses the techniques of error control simply to ensure and confirm that all the data frames or packets, i.e. bit streams of data, are transmitted or transferred from sender to receiver with certain accuracy.</a:t>
            </a:r>
          </a:p>
          <a:p>
            <a:r>
              <a:rPr lang="en-US" dirty="0"/>
              <a:t> Error control is basically process in data link layer of detecting or identifying and re-transmitting data frames that might be lost or corrupted during transmission.</a:t>
            </a:r>
          </a:p>
          <a:p>
            <a:r>
              <a:rPr lang="en-US" dirty="0"/>
              <a:t> In both of these cases, receiver or destination does not receive correct data frame and sender or source does not even know anything about any such loss regarding data frames.</a:t>
            </a:r>
          </a:p>
          <a:p>
            <a:r>
              <a:rPr lang="en-US" dirty="0"/>
              <a:t> Therefore, in such type of cases, both sender and receiver are provided with some essential protocols that are required to detect or identify such types of errors as loss of data frames.</a:t>
            </a:r>
          </a:p>
        </p:txBody>
      </p:sp>
    </p:spTree>
    <p:extLst>
      <p:ext uri="{BB962C8B-B14F-4D97-AF65-F5344CB8AC3E}">
        <p14:creationId xmlns:p14="http://schemas.microsoft.com/office/powerpoint/2010/main" val="3151287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C5DA-09D0-46AF-065D-AA22B8F7B349}"/>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80C56D62-C54A-9816-B14E-9C498FB5B382}"/>
              </a:ext>
            </a:extLst>
          </p:cNvPr>
          <p:cNvSpPr>
            <a:spLocks noGrp="1"/>
          </p:cNvSpPr>
          <p:nvPr>
            <p:ph type="body" idx="1"/>
          </p:nvPr>
        </p:nvSpPr>
        <p:spPr/>
        <p:txBody>
          <a:bodyPr/>
          <a:lstStyle/>
          <a:p>
            <a:r>
              <a:rPr lang="en-US" dirty="0"/>
              <a:t>The Data-link layer follows a technique known as re-transmission of frames to detect or identify transit errors and also to take necessary actions that are required to reduce or remove such errors.</a:t>
            </a:r>
          </a:p>
          <a:p>
            <a:r>
              <a:rPr lang="en-US" dirty="0"/>
              <a:t> Each and every time an error is detected during transmission, particular data frames are retransmitted and this process is known as ARQ (Automatic Repeat Request). </a:t>
            </a:r>
          </a:p>
          <a:p>
            <a:r>
              <a:rPr lang="en-US" dirty="0"/>
              <a:t>There are basically two ways of doing Error control as given below :</a:t>
            </a:r>
          </a:p>
        </p:txBody>
      </p:sp>
    </p:spTree>
    <p:extLst>
      <p:ext uri="{BB962C8B-B14F-4D97-AF65-F5344CB8AC3E}">
        <p14:creationId xmlns:p14="http://schemas.microsoft.com/office/powerpoint/2010/main" val="1347211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ightbox">
            <a:extLst>
              <a:ext uri="{FF2B5EF4-FFF2-40B4-BE49-F238E27FC236}">
                <a16:creationId xmlns:a16="http://schemas.microsoft.com/office/drawing/2014/main" id="{245D3D17-C2FE-A0F7-CC1B-DBE2DECE2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82" y="506776"/>
            <a:ext cx="7249099" cy="4021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271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D216-452A-2823-28C9-BEAB8D55A024}"/>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E4FFEBA4-6D3A-4B8A-5683-BF712229E6F4}"/>
              </a:ext>
            </a:extLst>
          </p:cNvPr>
          <p:cNvSpPr>
            <a:spLocks noGrp="1"/>
          </p:cNvSpPr>
          <p:nvPr>
            <p:ph type="body" idx="1"/>
          </p:nvPr>
        </p:nvSpPr>
        <p:spPr>
          <a:xfrm>
            <a:off x="311700" y="936434"/>
            <a:ext cx="8520600" cy="4207065"/>
          </a:xfrm>
        </p:spPr>
        <p:txBody>
          <a:bodyPr>
            <a:normAutofit/>
          </a:bodyPr>
          <a:lstStyle/>
          <a:p>
            <a:pPr fontAlgn="base"/>
            <a:r>
              <a:rPr lang="en-US" b="1" dirty="0"/>
              <a:t>Error Detection : </a:t>
            </a:r>
          </a:p>
          <a:p>
            <a:pPr fontAlgn="base"/>
            <a:r>
              <a:rPr lang="en-US" dirty="0"/>
              <a:t>Error detection, as the name suggests, simply means detection or identification of errors. </a:t>
            </a:r>
          </a:p>
          <a:p>
            <a:pPr fontAlgn="base"/>
            <a:r>
              <a:rPr lang="en-US" dirty="0"/>
              <a:t>These errors may occur due to noise or any other impairments during transmission from transmitter to the receiver, in communication system.</a:t>
            </a:r>
          </a:p>
          <a:p>
            <a:pPr fontAlgn="base"/>
            <a:r>
              <a:rPr lang="en-US" dirty="0"/>
              <a:t> It is a class of techniques for detecting garbled i.e. unclear and distorted data or messages.</a:t>
            </a:r>
          </a:p>
          <a:p>
            <a:pPr fontAlgn="base"/>
            <a:r>
              <a:rPr lang="en-US" b="1" dirty="0"/>
              <a:t>Error Correction : </a:t>
            </a:r>
            <a:r>
              <a:rPr lang="en-US" dirty="0"/>
              <a:t>Error correction, as the name suggests, simply means correction or solving or fixing of errors. </a:t>
            </a:r>
          </a:p>
          <a:p>
            <a:pPr fontAlgn="base"/>
            <a:r>
              <a:rPr lang="en-US" dirty="0"/>
              <a:t>It simply means reconstruction and rehabilitation of original data that is error-free. </a:t>
            </a:r>
          </a:p>
          <a:p>
            <a:pPr fontAlgn="base"/>
            <a:r>
              <a:rPr lang="en-US" dirty="0"/>
              <a:t>But error correction method is very costly and very hard.</a:t>
            </a:r>
          </a:p>
          <a:p>
            <a:endParaRPr lang="en-US" dirty="0"/>
          </a:p>
        </p:txBody>
      </p:sp>
    </p:spTree>
    <p:extLst>
      <p:ext uri="{BB962C8B-B14F-4D97-AF65-F5344CB8AC3E}">
        <p14:creationId xmlns:p14="http://schemas.microsoft.com/office/powerpoint/2010/main" val="1522683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2220" dirty="0"/>
              <a:t>ARQ strategies</a:t>
            </a:r>
            <a:endParaRPr sz="2220" dirty="0"/>
          </a:p>
        </p:txBody>
      </p:sp>
      <p:sp>
        <p:nvSpPr>
          <p:cNvPr id="138" name="Google Shape;138;p27"/>
          <p:cNvSpPr txBox="1">
            <a:spLocks noGrp="1"/>
          </p:cNvSpPr>
          <p:nvPr>
            <p:ph type="body" idx="1"/>
          </p:nvPr>
        </p:nvSpPr>
        <p:spPr>
          <a:xfrm>
            <a:off x="311700" y="1017725"/>
            <a:ext cx="8520600" cy="35596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b="1" dirty="0"/>
              <a:t>Various Techniques for Error Control :</a:t>
            </a:r>
            <a:r>
              <a:rPr lang="en-US" dirty="0"/>
              <a:t> There are various techniques of error control as given below :</a:t>
            </a:r>
            <a:endParaRPr lang="en" dirty="0">
              <a:solidFill>
                <a:schemeClr val="dk1"/>
              </a:solidFill>
              <a:latin typeface="Times New Roman"/>
              <a:ea typeface="Times New Roman"/>
              <a:cs typeface="Times New Roman"/>
              <a:sym typeface="Times New Roman"/>
            </a:endParaRPr>
          </a:p>
          <a:p>
            <a:pPr marL="285750" indent="-285750">
              <a:spcAft>
                <a:spcPts val="1200"/>
              </a:spcAft>
            </a:pPr>
            <a:r>
              <a:rPr lang="en" dirty="0">
                <a:solidFill>
                  <a:schemeClr val="dk1"/>
                </a:solidFill>
                <a:latin typeface="Times New Roman"/>
                <a:ea typeface="Times New Roman"/>
                <a:cs typeface="Times New Roman"/>
                <a:sym typeface="Times New Roman"/>
              </a:rPr>
              <a:t>Automatic Repeat ReQuest (ARQ) is a group of error – control protocols for transmission of data over noisy or unreliable communication network.</a:t>
            </a:r>
            <a:endParaRPr dirty="0">
              <a:solidFill>
                <a:schemeClr val="dk1"/>
              </a:solidFill>
              <a:latin typeface="Times New Roman"/>
              <a:ea typeface="Times New Roman"/>
              <a:cs typeface="Times New Roman"/>
              <a:sym typeface="Times New Roman"/>
            </a:endParaRPr>
          </a:p>
        </p:txBody>
      </p:sp>
      <p:pic>
        <p:nvPicPr>
          <p:cNvPr id="139" name="Google Shape;139;p27"/>
          <p:cNvPicPr preferRelativeResize="0"/>
          <p:nvPr/>
        </p:nvPicPr>
        <p:blipFill rotWithShape="1">
          <a:blip r:embed="rId3">
            <a:alphaModFix/>
          </a:blip>
          <a:srcRect/>
          <a:stretch/>
        </p:blipFill>
        <p:spPr>
          <a:xfrm>
            <a:off x="1501908" y="2909700"/>
            <a:ext cx="5266150" cy="16676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781F-19E3-2484-5B8E-CB715209D8AA}"/>
              </a:ext>
            </a:extLst>
          </p:cNvPr>
          <p:cNvSpPr>
            <a:spLocks noGrp="1"/>
          </p:cNvSpPr>
          <p:nvPr>
            <p:ph type="title"/>
          </p:nvPr>
        </p:nvSpPr>
        <p:spPr>
          <a:xfrm>
            <a:off x="311700" y="1"/>
            <a:ext cx="8520600" cy="506776"/>
          </a:xfrm>
        </p:spPr>
        <p:txBody>
          <a:bodyPr>
            <a:normAutofit fontScale="90000"/>
          </a:bodyPr>
          <a:lstStyle/>
          <a:p>
            <a:r>
              <a:rPr lang="en-US" b="1" dirty="0"/>
              <a:t>1. </a:t>
            </a:r>
            <a:r>
              <a:rPr lang="en-US" b="1" u="sng" dirty="0">
                <a:hlinkClick r:id="rId2"/>
              </a:rPr>
              <a:t>Stop-and-Wait ARQ</a:t>
            </a:r>
            <a:r>
              <a:rPr lang="en-US" b="1" u="sng" dirty="0"/>
              <a:t> (Automatic Repeat Request)</a:t>
            </a:r>
            <a:r>
              <a:rPr lang="en-US" b="1" dirty="0"/>
              <a:t> :</a:t>
            </a:r>
            <a:r>
              <a:rPr lang="en-US" dirty="0"/>
              <a:t> </a:t>
            </a:r>
          </a:p>
        </p:txBody>
      </p:sp>
      <p:sp>
        <p:nvSpPr>
          <p:cNvPr id="3" name="Text Placeholder 2">
            <a:extLst>
              <a:ext uri="{FF2B5EF4-FFF2-40B4-BE49-F238E27FC236}">
                <a16:creationId xmlns:a16="http://schemas.microsoft.com/office/drawing/2014/main" id="{8E87147E-5AB6-486E-4FE1-C9A93A01B88F}"/>
              </a:ext>
            </a:extLst>
          </p:cNvPr>
          <p:cNvSpPr>
            <a:spLocks noGrp="1"/>
          </p:cNvSpPr>
          <p:nvPr>
            <p:ph type="body" idx="1"/>
          </p:nvPr>
        </p:nvSpPr>
        <p:spPr>
          <a:xfrm>
            <a:off x="311700" y="506777"/>
            <a:ext cx="8520600" cy="4636723"/>
          </a:xfrm>
        </p:spPr>
        <p:txBody>
          <a:bodyPr>
            <a:normAutofit/>
          </a:bodyPr>
          <a:lstStyle/>
          <a:p>
            <a:r>
              <a:rPr lang="en-US" dirty="0"/>
              <a:t>Stop-and-Wait ARQ is also known as alternating bit protocol. It is one of the simplest flow and error control techniques or mechanisms. </a:t>
            </a:r>
          </a:p>
          <a:p>
            <a:r>
              <a:rPr lang="en-US" dirty="0"/>
              <a:t>This mechanism is generally required in telecommunications to transmit data or information between two connected devices. </a:t>
            </a:r>
          </a:p>
          <a:p>
            <a:r>
              <a:rPr lang="en-US" dirty="0"/>
              <a:t>Receiver simply indicates its readiness to receive data for each frame.</a:t>
            </a:r>
          </a:p>
          <a:p>
            <a:r>
              <a:rPr lang="en-US" dirty="0"/>
              <a:t> In these, sender sends information or data packets to receiver.</a:t>
            </a:r>
          </a:p>
          <a:p>
            <a:r>
              <a:rPr lang="en-US" dirty="0"/>
              <a:t> Sender then stops and waits for ACK (Acknowledgment) from receiver.</a:t>
            </a:r>
          </a:p>
          <a:p>
            <a:r>
              <a:rPr lang="en-US" dirty="0"/>
              <a:t> Further, if ACK does not arrive within given time period i.e., time-out, sender then again resends frame and waits for ACK. </a:t>
            </a:r>
          </a:p>
          <a:p>
            <a:r>
              <a:rPr lang="en-US" dirty="0"/>
              <a:t>But, if sender receives ACK, then it will transmit the next data packet to receiver and then again wait for ACK from receiver.</a:t>
            </a:r>
          </a:p>
          <a:p>
            <a:r>
              <a:rPr lang="en-US" dirty="0"/>
              <a:t> This process to stop and wait continues until sender has no data frame or packet to send. </a:t>
            </a:r>
          </a:p>
        </p:txBody>
      </p:sp>
    </p:spTree>
    <p:extLst>
      <p:ext uri="{BB962C8B-B14F-4D97-AF65-F5344CB8AC3E}">
        <p14:creationId xmlns:p14="http://schemas.microsoft.com/office/powerpoint/2010/main" val="2843090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1C38-B22A-1F66-A182-737E7659842C}"/>
              </a:ext>
            </a:extLst>
          </p:cNvPr>
          <p:cNvSpPr>
            <a:spLocks noGrp="1"/>
          </p:cNvSpPr>
          <p:nvPr>
            <p:ph type="title"/>
          </p:nvPr>
        </p:nvSpPr>
        <p:spPr/>
        <p:txBody>
          <a:bodyPr>
            <a:normAutofit fontScale="90000"/>
          </a:bodyPr>
          <a:lstStyle/>
          <a:p>
            <a:r>
              <a:rPr lang="en-US" b="1" dirty="0"/>
              <a:t> </a:t>
            </a:r>
            <a:r>
              <a:rPr lang="en-US" b="1" u="sng" dirty="0">
                <a:hlinkClick r:id="rId2"/>
              </a:rPr>
              <a:t>Sliding Window ARQ</a:t>
            </a:r>
            <a:r>
              <a:rPr lang="en-US" b="1" u="sng" dirty="0"/>
              <a:t> (Automatic Repeat Request)</a:t>
            </a:r>
            <a:r>
              <a:rPr lang="en-US" b="1" dirty="0"/>
              <a:t> </a:t>
            </a:r>
            <a:endParaRPr lang="en-US" dirty="0"/>
          </a:p>
        </p:txBody>
      </p:sp>
      <p:sp>
        <p:nvSpPr>
          <p:cNvPr id="3" name="Text Placeholder 2">
            <a:extLst>
              <a:ext uri="{FF2B5EF4-FFF2-40B4-BE49-F238E27FC236}">
                <a16:creationId xmlns:a16="http://schemas.microsoft.com/office/drawing/2014/main" id="{A36D49AC-B96A-259C-327E-621A7AFD1F4C}"/>
              </a:ext>
            </a:extLst>
          </p:cNvPr>
          <p:cNvSpPr>
            <a:spLocks noGrp="1"/>
          </p:cNvSpPr>
          <p:nvPr>
            <p:ph type="body" idx="1"/>
          </p:nvPr>
        </p:nvSpPr>
        <p:spPr/>
        <p:txBody>
          <a:bodyPr/>
          <a:lstStyle/>
          <a:p>
            <a:r>
              <a:rPr lang="en-US" b="1" u="sng" dirty="0">
                <a:hlinkClick r:id="rId3"/>
              </a:rPr>
              <a:t>Go-Back-N ARQ</a:t>
            </a:r>
            <a:r>
              <a:rPr lang="en-US" b="1" dirty="0"/>
              <a:t> : </a:t>
            </a:r>
          </a:p>
          <a:p>
            <a:r>
              <a:rPr lang="en-US" dirty="0"/>
              <a:t>Go-Back-N ARQ is form of ARQ protocol in which transmission process continues to send or transmit total number of frames that are specified by window size even without receiving an ACK (Acknowledgement) packet from the receiver. </a:t>
            </a:r>
          </a:p>
          <a:p>
            <a:r>
              <a:rPr lang="en-US" dirty="0"/>
              <a:t>It uses sliding window flow control protocol. If no errors occur, then operation is identical to sliding window</a:t>
            </a:r>
          </a:p>
        </p:txBody>
      </p:sp>
    </p:spTree>
    <p:extLst>
      <p:ext uri="{BB962C8B-B14F-4D97-AF65-F5344CB8AC3E}">
        <p14:creationId xmlns:p14="http://schemas.microsoft.com/office/powerpoint/2010/main" val="662074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AFDA-F36C-D5A6-7AE0-429470653988}"/>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888DFCE3-E1CD-4852-7BA8-7C5C73A0245A}"/>
              </a:ext>
            </a:extLst>
          </p:cNvPr>
          <p:cNvSpPr>
            <a:spLocks noGrp="1"/>
          </p:cNvSpPr>
          <p:nvPr>
            <p:ph type="body" idx="1"/>
          </p:nvPr>
        </p:nvSpPr>
        <p:spPr>
          <a:xfrm>
            <a:off x="311700" y="1152474"/>
            <a:ext cx="8520600" cy="3827149"/>
          </a:xfrm>
        </p:spPr>
        <p:txBody>
          <a:bodyPr/>
          <a:lstStyle/>
          <a:p>
            <a:r>
              <a:rPr lang="en-US" b="1" u="sng" dirty="0">
                <a:hlinkClick r:id="rId2"/>
              </a:rPr>
              <a:t>Selective Repeat ARQ</a:t>
            </a:r>
            <a:r>
              <a:rPr lang="en-US" b="1" dirty="0"/>
              <a:t> : </a:t>
            </a:r>
          </a:p>
          <a:p>
            <a:r>
              <a:rPr lang="en-US" dirty="0"/>
              <a:t>Selective Repeat ARQ is also form of ARQ protocol in which only suspected or damaged or lost data frames are only retransmitted. </a:t>
            </a:r>
          </a:p>
          <a:p>
            <a:r>
              <a:rPr lang="en-US" dirty="0"/>
              <a:t>This technique is similar to Go-Back-N ARQ though much more efficient than the Go-Back-N ARQ technique due to reason that it reduces number of retransmission. </a:t>
            </a:r>
          </a:p>
          <a:p>
            <a:r>
              <a:rPr lang="en-US" dirty="0"/>
              <a:t>In this, the sender only retransmits frames for which NAK is received. </a:t>
            </a:r>
          </a:p>
          <a:p>
            <a:r>
              <a:rPr lang="en-US" dirty="0"/>
              <a:t>But this technique is used less because of more complexity between sender and receiver and each frame must be needed to be acknowledged individually</a:t>
            </a:r>
          </a:p>
        </p:txBody>
      </p:sp>
    </p:spTree>
    <p:extLst>
      <p:ext uri="{BB962C8B-B14F-4D97-AF65-F5344CB8AC3E}">
        <p14:creationId xmlns:p14="http://schemas.microsoft.com/office/powerpoint/2010/main" val="367940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3FC4-E85C-23F4-5F81-FCD0F402008E}"/>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5CD58441-6D6C-0B3D-BDBB-DEBDAAB83309}"/>
              </a:ext>
            </a:extLst>
          </p:cNvPr>
          <p:cNvSpPr>
            <a:spLocks noGrp="1"/>
          </p:cNvSpPr>
          <p:nvPr>
            <p:ph type="body" idx="1"/>
          </p:nvPr>
        </p:nvSpPr>
        <p:spPr/>
        <p:txBody>
          <a:bodyPr/>
          <a:lstStyle/>
          <a:p>
            <a:r>
              <a:rPr lang="en-US" dirty="0"/>
              <a:t>The main difference between Go Back ARQ and Selective Repeat ARQ is that in Go Back ARQ, the sender has to retransmit the whole window of frame again if any of the frame is lost but in Selective Repeat ARQ only the data frame that is lost is retransmitted</a:t>
            </a:r>
          </a:p>
        </p:txBody>
      </p:sp>
    </p:spTree>
    <p:extLst>
      <p:ext uri="{BB962C8B-B14F-4D97-AF65-F5344CB8AC3E}">
        <p14:creationId xmlns:p14="http://schemas.microsoft.com/office/powerpoint/2010/main" val="249920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00825" y="133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Functions of </a:t>
            </a:r>
            <a:r>
              <a:rPr lang="en" sz="2450"/>
              <a:t>Data Link Layer:</a:t>
            </a:r>
            <a:endParaRPr/>
          </a:p>
          <a:p>
            <a:pPr marL="0" lvl="0" indent="0" algn="l" rtl="0">
              <a:lnSpc>
                <a:spcPct val="100000"/>
              </a:lnSpc>
              <a:spcBef>
                <a:spcPts val="0"/>
              </a:spcBef>
              <a:spcAft>
                <a:spcPts val="0"/>
              </a:spcAft>
              <a:buSzPct val="111111"/>
              <a:buNone/>
            </a:pPr>
            <a:endParaRPr/>
          </a:p>
        </p:txBody>
      </p:sp>
      <p:sp>
        <p:nvSpPr>
          <p:cNvPr id="67" name="Google Shape;67;p15"/>
          <p:cNvSpPr txBox="1">
            <a:spLocks noGrp="1"/>
          </p:cNvSpPr>
          <p:nvPr>
            <p:ph type="body" idx="1"/>
          </p:nvPr>
        </p:nvSpPr>
        <p:spPr>
          <a:xfrm>
            <a:off x="311700" y="559250"/>
            <a:ext cx="8520600" cy="40095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560">
                <a:solidFill>
                  <a:schemeClr val="dk1"/>
                </a:solidFill>
                <a:latin typeface="Times New Roman"/>
                <a:ea typeface="Times New Roman"/>
                <a:cs typeface="Times New Roman"/>
                <a:sym typeface="Times New Roman"/>
              </a:rPr>
              <a:t>Physical layer delivers bits of information to and from data link layer. The functions of Data Link Layer are:</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770"/>
              <a:buFont typeface="Arial"/>
              <a:buNone/>
            </a:pPr>
            <a:r>
              <a:rPr lang="en" sz="1560">
                <a:solidFill>
                  <a:schemeClr val="dk1"/>
                </a:solidFill>
                <a:latin typeface="Times New Roman"/>
                <a:ea typeface="Times New Roman"/>
                <a:cs typeface="Times New Roman"/>
                <a:sym typeface="Times New Roman"/>
              </a:rPr>
              <a:t>1. Providing a well-defined service interface to the network layer.</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770"/>
              <a:buFont typeface="Arial"/>
              <a:buNone/>
            </a:pPr>
            <a:r>
              <a:rPr lang="en" sz="1560">
                <a:solidFill>
                  <a:schemeClr val="dk1"/>
                </a:solidFill>
                <a:latin typeface="Times New Roman"/>
                <a:ea typeface="Times New Roman"/>
                <a:cs typeface="Times New Roman"/>
                <a:sym typeface="Times New Roman"/>
              </a:rPr>
              <a:t>2. Dealing with transmission errors.</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3. Regulating the flow of data so that slow receivers are not swamped by fast senders.</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4. Data Link layer Takes the packets from Physical layer, and  Encapsulates them into frames</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1100"/>
              <a:buNone/>
            </a:pPr>
            <a:r>
              <a:rPr lang="en" sz="1560">
                <a:solidFill>
                  <a:schemeClr val="dk1"/>
                </a:solidFill>
                <a:latin typeface="Times New Roman"/>
                <a:ea typeface="Times New Roman"/>
                <a:cs typeface="Times New Roman"/>
                <a:sym typeface="Times New Roman"/>
              </a:rPr>
              <a:t>5. Each frame has a frame header – a field for </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1"/>
              </a:buClr>
              <a:buSzPts val="1100"/>
              <a:buFont typeface="Arial"/>
              <a:buNone/>
            </a:pPr>
            <a:r>
              <a:rPr lang="en" sz="1560">
                <a:solidFill>
                  <a:schemeClr val="dk1"/>
                </a:solidFill>
                <a:latin typeface="Times New Roman"/>
                <a:ea typeface="Times New Roman"/>
                <a:cs typeface="Times New Roman"/>
                <a:sym typeface="Times New Roman"/>
              </a:rPr>
              <a:t>holding the packet, and  frame trailer.</a:t>
            </a:r>
            <a:endParaRPr sz="156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770"/>
              <a:buNone/>
            </a:pPr>
            <a:r>
              <a:rPr lang="en" sz="1560">
                <a:solidFill>
                  <a:schemeClr val="dk1"/>
                </a:solidFill>
                <a:latin typeface="Times New Roman"/>
                <a:ea typeface="Times New Roman"/>
                <a:cs typeface="Times New Roman"/>
                <a:sym typeface="Times New Roman"/>
              </a:rPr>
              <a:t>6. Frame Management is what Data Link Layer does.</a:t>
            </a:r>
            <a:endParaRPr sz="1560">
              <a:solidFill>
                <a:schemeClr val="dk1"/>
              </a:solidFill>
              <a:latin typeface="Times New Roman"/>
              <a:ea typeface="Times New Roman"/>
              <a:cs typeface="Times New Roman"/>
              <a:sym typeface="Times New Roman"/>
            </a:endParaRPr>
          </a:p>
        </p:txBody>
      </p:sp>
      <p:pic>
        <p:nvPicPr>
          <p:cNvPr id="68" name="Google Shape;68;p15"/>
          <p:cNvPicPr preferRelativeResize="0"/>
          <p:nvPr/>
        </p:nvPicPr>
        <p:blipFill rotWithShape="1">
          <a:blip r:embed="rId3">
            <a:alphaModFix/>
          </a:blip>
          <a:srcRect l="28524" t="28194" r="12395" b="12372"/>
          <a:stretch/>
        </p:blipFill>
        <p:spPr>
          <a:xfrm>
            <a:off x="4890575" y="2716000"/>
            <a:ext cx="3876851" cy="2192425"/>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0900" y="419650"/>
            <a:ext cx="8276100" cy="34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46698"/>
              <a:buNone/>
            </a:pPr>
            <a:r>
              <a:rPr lang="en" sz="2120" b="1"/>
              <a:t>Error Control</a:t>
            </a:r>
            <a:endParaRPr sz="2120" b="1"/>
          </a:p>
        </p:txBody>
      </p:sp>
      <p:sp>
        <p:nvSpPr>
          <p:cNvPr id="145" name="Google Shape;145;p28"/>
          <p:cNvSpPr txBox="1">
            <a:spLocks noGrp="1"/>
          </p:cNvSpPr>
          <p:nvPr>
            <p:ph type="body" idx="1"/>
          </p:nvPr>
        </p:nvSpPr>
        <p:spPr>
          <a:xfrm>
            <a:off x="310900" y="852325"/>
            <a:ext cx="8521500" cy="371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After solving the marking of the frame with start and end the data link layer has to handle eventual errors in transmission or detection.</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Ensuring that all frames are delivered to the network layer at the destination and in proper order.</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a:t>
            </a:r>
            <a:r>
              <a:rPr lang="en" sz="1300" b="1">
                <a:solidFill>
                  <a:schemeClr val="dk1"/>
                </a:solidFill>
                <a:latin typeface="Times New Roman"/>
                <a:ea typeface="Times New Roman"/>
                <a:cs typeface="Times New Roman"/>
                <a:sym typeface="Times New Roman"/>
              </a:rPr>
              <a:t>Unacknowledged connectionless service: </a:t>
            </a:r>
            <a:r>
              <a:rPr lang="en" sz="1300">
                <a:solidFill>
                  <a:schemeClr val="dk1"/>
                </a:solidFill>
                <a:latin typeface="Times New Roman"/>
                <a:ea typeface="Times New Roman"/>
                <a:cs typeface="Times New Roman"/>
                <a:sym typeface="Times New Roman"/>
              </a:rPr>
              <a:t>it is OK for the sender to output frames regardless of its reception.</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1300" b="1">
                <a:solidFill>
                  <a:schemeClr val="dk1"/>
                </a:solidFill>
                <a:latin typeface="Times New Roman"/>
                <a:ea typeface="Times New Roman"/>
                <a:cs typeface="Times New Roman"/>
                <a:sym typeface="Times New Roman"/>
              </a:rPr>
              <a:t> Reliable connection-oriented service:</a:t>
            </a:r>
            <a:r>
              <a:rPr lang="en" sz="1300">
                <a:solidFill>
                  <a:schemeClr val="dk1"/>
                </a:solidFill>
                <a:latin typeface="Times New Roman"/>
                <a:ea typeface="Times New Roman"/>
                <a:cs typeface="Times New Roman"/>
                <a:sym typeface="Times New Roman"/>
              </a:rPr>
              <a:t> it is NOT OK.Error Control</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 Reliable connection-oriented service </a:t>
            </a:r>
            <a:r>
              <a:rPr lang="en" sz="1300">
                <a:solidFill>
                  <a:schemeClr val="dk1"/>
                </a:solidFill>
                <a:latin typeface="Times New Roman"/>
                <a:ea typeface="Times New Roman"/>
                <a:cs typeface="Times New Roman"/>
                <a:sym typeface="Times New Roman"/>
              </a:rPr>
              <a:t>usually will provide a sender with some feedback about what is happening at the  other end of the line.</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Receiver Sends Back Special Control Frames.</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If the Sender Receives positive Acknowledgment it will know that the frame has arrived safely.</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300">
                <a:solidFill>
                  <a:schemeClr val="dk1"/>
                </a:solidFill>
                <a:latin typeface="Times New Roman"/>
                <a:ea typeface="Times New Roman"/>
                <a:cs typeface="Times New Roman"/>
                <a:sym typeface="Times New Roman"/>
              </a:rPr>
              <a:t>• Timer and Frame Sequence Number for the Sender is Necessary to handle the case when there is no response (positive or negative) from the Receiver .</a:t>
            </a:r>
            <a:endParaRPr sz="13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BC5E-1BD1-2B0B-339B-3552937F6E49}"/>
              </a:ext>
            </a:extLst>
          </p:cNvPr>
          <p:cNvSpPr>
            <a:spLocks noGrp="1"/>
          </p:cNvSpPr>
          <p:nvPr>
            <p:ph type="title"/>
          </p:nvPr>
        </p:nvSpPr>
        <p:spPr/>
        <p:txBody>
          <a:bodyPr>
            <a:normAutofit fontScale="90000"/>
          </a:bodyPr>
          <a:lstStyle/>
          <a:p>
            <a:r>
              <a:rPr lang="en-US" dirty="0"/>
              <a:t>Flow Control </a:t>
            </a:r>
          </a:p>
        </p:txBody>
      </p:sp>
      <p:sp>
        <p:nvSpPr>
          <p:cNvPr id="3" name="Text Placeholder 2">
            <a:extLst>
              <a:ext uri="{FF2B5EF4-FFF2-40B4-BE49-F238E27FC236}">
                <a16:creationId xmlns:a16="http://schemas.microsoft.com/office/drawing/2014/main" id="{2CED24FC-9D9A-33CF-3AA6-6807ADD4C89B}"/>
              </a:ext>
            </a:extLst>
          </p:cNvPr>
          <p:cNvSpPr>
            <a:spLocks noGrp="1"/>
          </p:cNvSpPr>
          <p:nvPr>
            <p:ph type="body" idx="1"/>
          </p:nvPr>
        </p:nvSpPr>
        <p:spPr/>
        <p:txBody>
          <a:bodyPr/>
          <a:lstStyle/>
          <a:p>
            <a:r>
              <a:rPr lang="en-US" dirty="0"/>
              <a:t>Flow control in computer networks is a mechanism that regulates the rate of data transmission between devices to prevent a fast sender from overwhelming a slow receiver. </a:t>
            </a:r>
          </a:p>
          <a:p>
            <a:r>
              <a:rPr lang="en-US" dirty="0"/>
              <a:t>It ensures that the sender doesn't send data faster than the receiver can process, thus avoiding data loss and maximizing network performance.</a:t>
            </a:r>
          </a:p>
          <a:p>
            <a:r>
              <a:rPr lang="en-US" dirty="0"/>
              <a:t> Essentially, it's a way to match the sender's speed with the receiver's capacity. </a:t>
            </a:r>
          </a:p>
        </p:txBody>
      </p:sp>
    </p:spTree>
    <p:extLst>
      <p:ext uri="{BB962C8B-B14F-4D97-AF65-F5344CB8AC3E}">
        <p14:creationId xmlns:p14="http://schemas.microsoft.com/office/powerpoint/2010/main" val="26451799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864D-146E-5C52-B61D-E83129A7FDCD}"/>
              </a:ext>
            </a:extLst>
          </p:cNvPr>
          <p:cNvSpPr>
            <a:spLocks noGrp="1"/>
          </p:cNvSpPr>
          <p:nvPr>
            <p:ph type="title"/>
          </p:nvPr>
        </p:nvSpPr>
        <p:spPr>
          <a:xfrm>
            <a:off x="311700" y="174893"/>
            <a:ext cx="8520600" cy="618321"/>
          </a:xfrm>
        </p:spPr>
        <p:txBody>
          <a:bodyPr>
            <a:normAutofit/>
          </a:bodyPr>
          <a:lstStyle/>
          <a:p>
            <a:r>
              <a:rPr lang="en-US" dirty="0"/>
              <a:t>Cont..</a:t>
            </a:r>
          </a:p>
        </p:txBody>
      </p:sp>
      <p:sp>
        <p:nvSpPr>
          <p:cNvPr id="3" name="Text Placeholder 2">
            <a:extLst>
              <a:ext uri="{FF2B5EF4-FFF2-40B4-BE49-F238E27FC236}">
                <a16:creationId xmlns:a16="http://schemas.microsoft.com/office/drawing/2014/main" id="{6DADC434-6BF1-31B3-3B29-8F0C422ADAED}"/>
              </a:ext>
            </a:extLst>
          </p:cNvPr>
          <p:cNvSpPr>
            <a:spLocks noGrp="1"/>
          </p:cNvSpPr>
          <p:nvPr>
            <p:ph type="body" idx="1"/>
          </p:nvPr>
        </p:nvSpPr>
        <p:spPr>
          <a:xfrm>
            <a:off x="311700" y="793214"/>
            <a:ext cx="8520600" cy="4175393"/>
          </a:xfrm>
        </p:spPr>
        <p:txBody>
          <a:bodyPr>
            <a:normAutofit/>
          </a:bodyPr>
          <a:lstStyle/>
          <a:p>
            <a:r>
              <a:rPr lang="en-US" dirty="0"/>
              <a:t>Why is flow control needed? </a:t>
            </a:r>
          </a:p>
          <a:p>
            <a:r>
              <a:rPr lang="en-US" b="1" dirty="0"/>
              <a:t>Preventing buffer overflows:</a:t>
            </a:r>
          </a:p>
          <a:p>
            <a:r>
              <a:rPr lang="en-US" dirty="0"/>
              <a:t>If a sender transmits data too quickly, the receiver's buffer can overflow, leading to lost packets and the need for retransmissions.</a:t>
            </a:r>
          </a:p>
          <a:p>
            <a:r>
              <a:rPr lang="en-US" b="1" dirty="0"/>
              <a:t>Optimizing network performance:</a:t>
            </a:r>
          </a:p>
          <a:p>
            <a:r>
              <a:rPr lang="en-US" dirty="0"/>
              <a:t>By ensuring the sender and receiver are synchronized, flow control helps avoid unnecessary retransmissions and maximizes the efficient use of network resources.</a:t>
            </a:r>
          </a:p>
          <a:p>
            <a:r>
              <a:rPr lang="en-US" b="1" dirty="0"/>
              <a:t>Maintaining data integrity:</a:t>
            </a:r>
          </a:p>
          <a:p>
            <a:r>
              <a:rPr lang="en-US" dirty="0"/>
              <a:t>It ensures that data is received correctly without being corrupted or lost due to the receiver being unable to keep up. </a:t>
            </a:r>
          </a:p>
        </p:txBody>
      </p:sp>
    </p:spTree>
    <p:extLst>
      <p:ext uri="{BB962C8B-B14F-4D97-AF65-F5344CB8AC3E}">
        <p14:creationId xmlns:p14="http://schemas.microsoft.com/office/powerpoint/2010/main" val="30448399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5A3A-0A51-FF3A-7C34-28C6F4224E95}"/>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4A59F5E0-E469-2E3A-7846-1E3E9FA0EF73}"/>
              </a:ext>
            </a:extLst>
          </p:cNvPr>
          <p:cNvSpPr>
            <a:spLocks noGrp="1"/>
          </p:cNvSpPr>
          <p:nvPr>
            <p:ph type="body" idx="1"/>
          </p:nvPr>
        </p:nvSpPr>
        <p:spPr/>
        <p:txBody>
          <a:bodyPr/>
          <a:lstStyle/>
          <a:p>
            <a:r>
              <a:rPr lang="en-US" dirty="0"/>
              <a:t>How does flow control work?</a:t>
            </a:r>
          </a:p>
          <a:p>
            <a:r>
              <a:rPr lang="en-US" dirty="0"/>
              <a:t>Flow control mechanisms typically involve the receiver sending signals (acknowledgements or feedback) to the sender to indicate its ability to receive data. The sender then adjusts its transmission rate based on these signals. </a:t>
            </a:r>
          </a:p>
          <a:p>
            <a:endParaRPr lang="en-US" dirty="0"/>
          </a:p>
        </p:txBody>
      </p:sp>
    </p:spTree>
    <p:extLst>
      <p:ext uri="{BB962C8B-B14F-4D97-AF65-F5344CB8AC3E}">
        <p14:creationId xmlns:p14="http://schemas.microsoft.com/office/powerpoint/2010/main" val="3776594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ghtbox">
            <a:extLst>
              <a:ext uri="{FF2B5EF4-FFF2-40B4-BE49-F238E27FC236}">
                <a16:creationId xmlns:a16="http://schemas.microsoft.com/office/drawing/2014/main" id="{67E80584-9B0D-3E90-11F8-DDC1312E1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12" y="451692"/>
            <a:ext cx="7777908" cy="406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84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A234-7212-0D4F-A787-4D3C19EA4704}"/>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642EFBDD-6FCD-7719-46CB-4EC81EF8D03F}"/>
              </a:ext>
            </a:extLst>
          </p:cNvPr>
          <p:cNvSpPr>
            <a:spLocks noGrp="1"/>
          </p:cNvSpPr>
          <p:nvPr>
            <p:ph type="body" idx="1"/>
          </p:nvPr>
        </p:nvSpPr>
        <p:spPr/>
        <p:txBody>
          <a:bodyPr/>
          <a:lstStyle/>
          <a:p>
            <a:r>
              <a:rPr lang="en-US" b="1" dirty="0"/>
              <a:t>Feedback - based Flow Control :</a:t>
            </a:r>
            <a:r>
              <a:rPr lang="en-US" dirty="0"/>
              <a:t> </a:t>
            </a:r>
          </a:p>
          <a:p>
            <a:r>
              <a:rPr lang="en-US" dirty="0"/>
              <a:t>In this control technique, sender simply transmits data or information or frame to receiver, then receiver transmits data back to sender and also allows sender to transmit more amount of data or tell sender about how receiver is processing or doing. </a:t>
            </a:r>
          </a:p>
          <a:p>
            <a:r>
              <a:rPr lang="en-US" dirty="0"/>
              <a:t>This simply means that sender transmits data or frames after it has received acknowledgements from user.</a:t>
            </a:r>
          </a:p>
          <a:p>
            <a:endParaRPr lang="en-US" dirty="0"/>
          </a:p>
        </p:txBody>
      </p:sp>
    </p:spTree>
    <p:extLst>
      <p:ext uri="{BB962C8B-B14F-4D97-AF65-F5344CB8AC3E}">
        <p14:creationId xmlns:p14="http://schemas.microsoft.com/office/powerpoint/2010/main" val="716067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71FD-1D2F-3431-9975-D3A4BBC6DCA8}"/>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0B7C4B13-7A98-1B25-5285-F0398CBA88C6}"/>
              </a:ext>
            </a:extLst>
          </p:cNvPr>
          <p:cNvSpPr>
            <a:spLocks noGrp="1"/>
          </p:cNvSpPr>
          <p:nvPr>
            <p:ph type="body" idx="1"/>
          </p:nvPr>
        </p:nvSpPr>
        <p:spPr/>
        <p:txBody>
          <a:bodyPr/>
          <a:lstStyle/>
          <a:p>
            <a:r>
              <a:rPr lang="en-US" b="1" dirty="0"/>
              <a:t>Rate – based Flow Control :</a:t>
            </a:r>
            <a:r>
              <a:rPr lang="en-US" dirty="0"/>
              <a:t> </a:t>
            </a:r>
          </a:p>
          <a:p>
            <a:r>
              <a:rPr lang="en-US" dirty="0"/>
              <a:t>In this control technique, usually when sender sends or transfer data at faster speed to receiver and receiver is not being able to receive data at the speed, then mechanism known as built-in mechanism in protocol will just limit or restricts overall rate at which data or information is being transferred or transmitted by sender without any feedback or acknowledgement from receiver.</a:t>
            </a:r>
          </a:p>
          <a:p>
            <a:r>
              <a:rPr lang="en" dirty="0">
                <a:solidFill>
                  <a:schemeClr val="dk1"/>
                </a:solidFill>
                <a:latin typeface="Times New Roman"/>
                <a:ea typeface="Times New Roman"/>
                <a:cs typeface="Times New Roman"/>
                <a:sym typeface="Times New Roman"/>
              </a:rPr>
              <a:t> Built in mechanism that limits the rate at which sender may transmit data, without the need for feedback from the receiver.</a:t>
            </a:r>
            <a:endParaRPr lang="en-US" dirty="0"/>
          </a:p>
        </p:txBody>
      </p:sp>
    </p:spTree>
    <p:extLst>
      <p:ext uri="{BB962C8B-B14F-4D97-AF65-F5344CB8AC3E}">
        <p14:creationId xmlns:p14="http://schemas.microsoft.com/office/powerpoint/2010/main" val="2117325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4FFDBFD-FE1C-6FE4-44EB-AF92F87C6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443038"/>
            <a:ext cx="58293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69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50B0-4AF5-9C55-045D-674B2A2FC375}"/>
              </a:ext>
            </a:extLst>
          </p:cNvPr>
          <p:cNvSpPr>
            <a:spLocks noGrp="1"/>
          </p:cNvSpPr>
          <p:nvPr>
            <p:ph type="title"/>
          </p:nvPr>
        </p:nvSpPr>
        <p:spPr>
          <a:xfrm>
            <a:off x="311700" y="187287"/>
            <a:ext cx="8520600" cy="539826"/>
          </a:xfrm>
        </p:spPr>
        <p:txBody>
          <a:bodyPr>
            <a:normAutofit fontScale="90000"/>
          </a:bodyPr>
          <a:lstStyle/>
          <a:p>
            <a:r>
              <a:rPr lang="en-US" b="1" dirty="0"/>
              <a:t>1. Stop-and-Wait Flow Control :</a:t>
            </a:r>
            <a:r>
              <a:rPr lang="en-US" dirty="0"/>
              <a:t> </a:t>
            </a:r>
          </a:p>
        </p:txBody>
      </p:sp>
      <p:sp>
        <p:nvSpPr>
          <p:cNvPr id="3" name="Text Placeholder 2">
            <a:extLst>
              <a:ext uri="{FF2B5EF4-FFF2-40B4-BE49-F238E27FC236}">
                <a16:creationId xmlns:a16="http://schemas.microsoft.com/office/drawing/2014/main" id="{0926BD03-BBD1-C211-AE90-8E9EE9028DEA}"/>
              </a:ext>
            </a:extLst>
          </p:cNvPr>
          <p:cNvSpPr>
            <a:spLocks noGrp="1"/>
          </p:cNvSpPr>
          <p:nvPr>
            <p:ph type="body" idx="1"/>
          </p:nvPr>
        </p:nvSpPr>
        <p:spPr>
          <a:xfrm>
            <a:off x="311700" y="804231"/>
            <a:ext cx="8520600" cy="4151982"/>
          </a:xfrm>
        </p:spPr>
        <p:txBody>
          <a:bodyPr>
            <a:normAutofit lnSpcReduction="10000"/>
          </a:bodyPr>
          <a:lstStyle/>
          <a:p>
            <a:r>
              <a:rPr lang="en-US" dirty="0"/>
              <a:t>This method is the easiest and simplest form of flow control. </a:t>
            </a:r>
          </a:p>
          <a:p>
            <a:r>
              <a:rPr lang="en-US" dirty="0"/>
              <a:t>In this method, basically message or data is broken down into various multiple frames, and then receiver indicates its readiness to receive frame of data. </a:t>
            </a:r>
          </a:p>
          <a:p>
            <a:r>
              <a:rPr lang="en-US" dirty="0"/>
              <a:t>When acknowledgement is received, then only sender will send or transfer the next frame.</a:t>
            </a:r>
          </a:p>
          <a:p>
            <a:r>
              <a:rPr lang="en-US" dirty="0"/>
              <a:t> This process is continued until sender transmits EOT (End of Transmission) frame.</a:t>
            </a:r>
          </a:p>
          <a:p>
            <a:r>
              <a:rPr lang="en-US" dirty="0"/>
              <a:t> In this method, only one of frames can be in transmission at a time. </a:t>
            </a:r>
          </a:p>
          <a:p>
            <a:r>
              <a:rPr lang="en-US" dirty="0"/>
              <a:t>It leads to inefficiency i.e. less productivity if propagation delay is very much longer than the transmission delay and Ultimately  In this method sender sent single frame and receiver  take one frame at a time and sent acknowledgement(which is next frame number only) for new frame. </a:t>
            </a:r>
          </a:p>
        </p:txBody>
      </p:sp>
    </p:spTree>
    <p:extLst>
      <p:ext uri="{BB962C8B-B14F-4D97-AF65-F5344CB8AC3E}">
        <p14:creationId xmlns:p14="http://schemas.microsoft.com/office/powerpoint/2010/main" val="1167130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1F17-3CD7-F31A-0885-7C3157A5B358}"/>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AEF1C881-3461-B4A1-5595-B4F0C73152BE}"/>
              </a:ext>
            </a:extLst>
          </p:cNvPr>
          <p:cNvSpPr>
            <a:spLocks noGrp="1"/>
          </p:cNvSpPr>
          <p:nvPr>
            <p:ph type="body" idx="1"/>
          </p:nvPr>
        </p:nvSpPr>
        <p:spPr/>
        <p:txBody>
          <a:bodyPr/>
          <a:lstStyle/>
          <a:p>
            <a:pPr fontAlgn="base"/>
            <a:r>
              <a:rPr lang="en-US" b="1" dirty="0"/>
              <a:t>Advantages -</a:t>
            </a:r>
            <a:endParaRPr lang="en-US" dirty="0"/>
          </a:p>
          <a:p>
            <a:pPr fontAlgn="base"/>
            <a:r>
              <a:rPr lang="en-US" dirty="0"/>
              <a:t>This method is very easiest and simple and each of the frames is checked and acknowledged well.</a:t>
            </a:r>
          </a:p>
          <a:p>
            <a:pPr fontAlgn="base"/>
            <a:r>
              <a:rPr lang="en-US" dirty="0"/>
              <a:t>This method is also very accurate.</a:t>
            </a:r>
          </a:p>
          <a:p>
            <a:pPr fontAlgn="base"/>
            <a:r>
              <a:rPr lang="en-US" b="1" dirty="0"/>
              <a:t>Disadvantages -</a:t>
            </a:r>
            <a:endParaRPr lang="en-US" dirty="0"/>
          </a:p>
          <a:p>
            <a:pPr fontAlgn="base"/>
            <a:r>
              <a:rPr lang="en-US" dirty="0"/>
              <a:t>This method is fairly slow.</a:t>
            </a:r>
          </a:p>
          <a:p>
            <a:pPr fontAlgn="base"/>
            <a:r>
              <a:rPr lang="en-US" dirty="0"/>
              <a:t>In this, only one packet or frame can be sent at a time.</a:t>
            </a:r>
          </a:p>
          <a:p>
            <a:pPr fontAlgn="base"/>
            <a:r>
              <a:rPr lang="en-US" dirty="0"/>
              <a:t>It is very inefficient and makes the transmission process very slow.</a:t>
            </a:r>
          </a:p>
          <a:p>
            <a:endParaRPr lang="en-US" dirty="0"/>
          </a:p>
        </p:txBody>
      </p:sp>
    </p:spTree>
    <p:extLst>
      <p:ext uri="{BB962C8B-B14F-4D97-AF65-F5344CB8AC3E}">
        <p14:creationId xmlns:p14="http://schemas.microsoft.com/office/powerpoint/2010/main" val="1971699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Data Link Layer Design Issues</a:t>
            </a:r>
            <a:endParaRPr/>
          </a:p>
          <a:p>
            <a:pPr marL="0" lvl="0" indent="0" algn="l" rtl="0">
              <a:lnSpc>
                <a:spcPct val="100000"/>
              </a:lnSpc>
              <a:spcBef>
                <a:spcPts val="0"/>
              </a:spcBef>
              <a:spcAft>
                <a:spcPts val="0"/>
              </a:spcAft>
              <a:buSzPct val="111111"/>
              <a:buNone/>
            </a:pPr>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Services Provided to the Network Layer</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Framing</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Error control</a:t>
            </a:r>
            <a:endParaRPr>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a:solidFill>
                  <a:schemeClr val="dk1"/>
                </a:solidFill>
              </a:rPr>
              <a:t>Flow control</a:t>
            </a:r>
            <a:endParaRPr/>
          </a:p>
        </p:txBody>
      </p:sp>
      <p:pic>
        <p:nvPicPr>
          <p:cNvPr id="75" name="Google Shape;75;p16"/>
          <p:cNvPicPr preferRelativeResize="0"/>
          <p:nvPr/>
        </p:nvPicPr>
        <p:blipFill rotWithShape="1">
          <a:blip r:embed="rId3">
            <a:alphaModFix/>
          </a:blip>
          <a:srcRect l="16765" t="35932" r="40089" b="29646"/>
          <a:stretch/>
        </p:blipFill>
        <p:spPr>
          <a:xfrm>
            <a:off x="2617975" y="2190200"/>
            <a:ext cx="4728624" cy="2121126"/>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49B3-C58C-F57A-4215-8ACA1EEF21C9}"/>
              </a:ext>
            </a:extLst>
          </p:cNvPr>
          <p:cNvSpPr>
            <a:spLocks noGrp="1"/>
          </p:cNvSpPr>
          <p:nvPr>
            <p:ph type="title"/>
          </p:nvPr>
        </p:nvSpPr>
        <p:spPr>
          <a:xfrm>
            <a:off x="311700" y="163877"/>
            <a:ext cx="8520600" cy="596287"/>
          </a:xfrm>
        </p:spPr>
        <p:txBody>
          <a:bodyPr>
            <a:normAutofit fontScale="90000"/>
          </a:bodyPr>
          <a:lstStyle/>
          <a:p>
            <a:r>
              <a:rPr lang="en-US" b="1" dirty="0"/>
              <a:t>Sliding Window Flow Control :</a:t>
            </a:r>
            <a:r>
              <a:rPr lang="en-US" dirty="0"/>
              <a:t> </a:t>
            </a:r>
          </a:p>
        </p:txBody>
      </p:sp>
      <p:sp>
        <p:nvSpPr>
          <p:cNvPr id="3" name="Text Placeholder 2">
            <a:extLst>
              <a:ext uri="{FF2B5EF4-FFF2-40B4-BE49-F238E27FC236}">
                <a16:creationId xmlns:a16="http://schemas.microsoft.com/office/drawing/2014/main" id="{A911BC1B-C9FD-36CA-ED62-FA055040F8CF}"/>
              </a:ext>
            </a:extLst>
          </p:cNvPr>
          <p:cNvSpPr>
            <a:spLocks noGrp="1"/>
          </p:cNvSpPr>
          <p:nvPr>
            <p:ph type="body" idx="1"/>
          </p:nvPr>
        </p:nvSpPr>
        <p:spPr>
          <a:xfrm>
            <a:off x="311700" y="760164"/>
            <a:ext cx="8520600" cy="4219459"/>
          </a:xfrm>
        </p:spPr>
        <p:txBody>
          <a:bodyPr/>
          <a:lstStyle/>
          <a:p>
            <a:r>
              <a:rPr lang="en-US" dirty="0"/>
              <a:t>In this method, sender transmits or sends various frames or packets before receiving any acknowledgement. </a:t>
            </a:r>
          </a:p>
          <a:p>
            <a:r>
              <a:rPr lang="en-US" dirty="0"/>
              <a:t>In this method, both the sender and receiver agree upon total number of data frames after which acknowledgement is needed to be transmitted. </a:t>
            </a:r>
          </a:p>
          <a:p>
            <a:r>
              <a:rPr lang="en-US" dirty="0"/>
              <a:t>Data Link Layer requires and uses this method that simply allows sender to have more than one unacknowledged packet “in-flight” at a time. </a:t>
            </a:r>
          </a:p>
          <a:p>
            <a:r>
              <a:rPr lang="en-US" dirty="0"/>
              <a:t>This increases and improves network throughput. and Ultimately  In this method sender sent multiple frame but  receiver  take one by one and  after completing one frame acknowledge(which is next frame number only) for new frame. </a:t>
            </a:r>
          </a:p>
        </p:txBody>
      </p:sp>
    </p:spTree>
    <p:extLst>
      <p:ext uri="{BB962C8B-B14F-4D97-AF65-F5344CB8AC3E}">
        <p14:creationId xmlns:p14="http://schemas.microsoft.com/office/powerpoint/2010/main" val="2365899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DE88-0E0B-54D5-E4B4-131DDEE66DC1}"/>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F10046A8-2E0E-58C1-8B2A-3F30446F8FD6}"/>
              </a:ext>
            </a:extLst>
          </p:cNvPr>
          <p:cNvSpPr>
            <a:spLocks noGrp="1"/>
          </p:cNvSpPr>
          <p:nvPr>
            <p:ph type="body" idx="1"/>
          </p:nvPr>
        </p:nvSpPr>
        <p:spPr>
          <a:xfrm>
            <a:off x="311700" y="1017725"/>
            <a:ext cx="8520600" cy="3551150"/>
          </a:xfrm>
        </p:spPr>
        <p:txBody>
          <a:bodyPr/>
          <a:lstStyle/>
          <a:p>
            <a:pPr fontAlgn="base"/>
            <a:r>
              <a:rPr lang="en-US" b="1" dirty="0"/>
              <a:t>Advantages -</a:t>
            </a:r>
            <a:endParaRPr lang="en-US" dirty="0"/>
          </a:p>
          <a:p>
            <a:pPr fontAlgn="base"/>
            <a:r>
              <a:rPr lang="en-US" dirty="0"/>
              <a:t>It performs much better than stop-and-wait flow control.</a:t>
            </a:r>
          </a:p>
          <a:p>
            <a:pPr fontAlgn="base"/>
            <a:r>
              <a:rPr lang="en-US" dirty="0"/>
              <a:t>This method increases efficiency.</a:t>
            </a:r>
          </a:p>
          <a:p>
            <a:pPr fontAlgn="base"/>
            <a:r>
              <a:rPr lang="en-US" dirty="0"/>
              <a:t>Multiples frames can be sent one after another.</a:t>
            </a:r>
          </a:p>
          <a:p>
            <a:pPr marL="114300" indent="0" fontAlgn="base">
              <a:buNone/>
            </a:pPr>
            <a:endParaRPr lang="en-US" dirty="0"/>
          </a:p>
          <a:p>
            <a:pPr fontAlgn="base"/>
            <a:r>
              <a:rPr lang="en-US" b="1" dirty="0"/>
              <a:t>Disadvantages -</a:t>
            </a:r>
            <a:endParaRPr lang="en-US" dirty="0"/>
          </a:p>
          <a:p>
            <a:pPr fontAlgn="base"/>
            <a:r>
              <a:rPr lang="en-US" dirty="0"/>
              <a:t>The main issue is complexity at the sender and receiver due to the transferring of multiple frames.</a:t>
            </a:r>
          </a:p>
          <a:p>
            <a:pPr fontAlgn="base"/>
            <a:r>
              <a:rPr lang="en-US" dirty="0"/>
              <a:t>The receiver might receive data frames or packets out the sequence.</a:t>
            </a:r>
          </a:p>
          <a:p>
            <a:endParaRPr lang="en-US" dirty="0"/>
          </a:p>
        </p:txBody>
      </p:sp>
    </p:spTree>
    <p:extLst>
      <p:ext uri="{BB962C8B-B14F-4D97-AF65-F5344CB8AC3E}">
        <p14:creationId xmlns:p14="http://schemas.microsoft.com/office/powerpoint/2010/main" val="13832026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89DC5E5-8A38-52F4-728D-B14D064FA499}"/>
              </a:ext>
            </a:extLst>
          </p:cNvPr>
          <p:cNvGraphicFramePr>
            <a:graphicFrameLocks noGrp="1"/>
          </p:cNvGraphicFramePr>
          <p:nvPr>
            <p:extLst>
              <p:ext uri="{D42A27DB-BD31-4B8C-83A1-F6EECF244321}">
                <p14:modId xmlns:p14="http://schemas.microsoft.com/office/powerpoint/2010/main" val="889492199"/>
              </p:ext>
            </p:extLst>
          </p:nvPr>
        </p:nvGraphicFramePr>
        <p:xfrm>
          <a:off x="694063" y="264406"/>
          <a:ext cx="7389468" cy="4737253"/>
        </p:xfrm>
        <a:graphic>
          <a:graphicData uri="http://schemas.openxmlformats.org/drawingml/2006/table">
            <a:tbl>
              <a:tblPr/>
              <a:tblGrid>
                <a:gridCol w="3694734">
                  <a:extLst>
                    <a:ext uri="{9D8B030D-6E8A-4147-A177-3AD203B41FA5}">
                      <a16:colId xmlns:a16="http://schemas.microsoft.com/office/drawing/2014/main" val="668391256"/>
                    </a:ext>
                  </a:extLst>
                </a:gridCol>
                <a:gridCol w="3694734">
                  <a:extLst>
                    <a:ext uri="{9D8B030D-6E8A-4147-A177-3AD203B41FA5}">
                      <a16:colId xmlns:a16="http://schemas.microsoft.com/office/drawing/2014/main" val="1785588800"/>
                    </a:ext>
                  </a:extLst>
                </a:gridCol>
              </a:tblGrid>
              <a:tr h="477458">
                <a:tc>
                  <a:txBody>
                    <a:bodyPr/>
                    <a:lstStyle/>
                    <a:p>
                      <a:pPr algn="ctr" fontAlgn="base"/>
                      <a:r>
                        <a:rPr lang="en-US" sz="1200" b="1">
                          <a:effectLst/>
                        </a:rPr>
                        <a:t>Flow control</a:t>
                      </a:r>
                    </a:p>
                  </a:txBody>
                  <a:tcPr marL="32976" marR="32976" marT="82440" marB="8244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US" sz="1200" b="1">
                          <a:effectLst/>
                        </a:rPr>
                        <a:t>Error control</a:t>
                      </a:r>
                    </a:p>
                  </a:txBody>
                  <a:tcPr marL="82440" marR="82440" marT="82440" marB="8244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3526753291"/>
                  </a:ext>
                </a:extLst>
              </a:tr>
              <a:tr h="777246">
                <a:tc>
                  <a:txBody>
                    <a:bodyPr/>
                    <a:lstStyle/>
                    <a:p>
                      <a:pPr algn="just" fontAlgn="ctr"/>
                      <a:r>
                        <a:rPr lang="en-US" sz="1100" b="0">
                          <a:effectLst/>
                        </a:rPr>
                        <a:t>Flow control is meant only for the transmission of data from sender to receiver.</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just" fontAlgn="ctr"/>
                      <a:r>
                        <a:rPr lang="en-US" sz="1100" b="0">
                          <a:effectLst/>
                        </a:rPr>
                        <a:t>Error control is meant for the transmission of error free data from sender to receiver.</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86412531"/>
                  </a:ext>
                </a:extLst>
              </a:tr>
              <a:tr h="1697895">
                <a:tc>
                  <a:txBody>
                    <a:bodyPr/>
                    <a:lstStyle/>
                    <a:p>
                      <a:pPr algn="just" fontAlgn="ctr"/>
                      <a:r>
                        <a:rPr lang="en-US" sz="1100" b="0">
                          <a:effectLst/>
                        </a:rPr>
                        <a:t>For Flow control there are two approaches : Feedback-based Flow Control and Rate-based Flow Control.</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just" fontAlgn="ctr"/>
                      <a:r>
                        <a:rPr lang="en-US" sz="1100" b="0">
                          <a:effectLst/>
                        </a:rPr>
                        <a:t>To detect error in data, the approaches are : </a:t>
                      </a:r>
                      <a:r>
                        <a:rPr lang="en-US" sz="1100" b="0" u="sng">
                          <a:solidFill>
                            <a:srgbClr val="357960"/>
                          </a:solidFill>
                          <a:effectLst/>
                          <a:hlinkClick r:id="rId2"/>
                        </a:rPr>
                        <a:t>Checksum</a:t>
                      </a:r>
                      <a:r>
                        <a:rPr lang="en-US" sz="1100" b="0">
                          <a:effectLst/>
                        </a:rPr>
                        <a:t>, </a:t>
                      </a:r>
                      <a:r>
                        <a:rPr lang="en-US" sz="1100" b="0" u="sng">
                          <a:solidFill>
                            <a:srgbClr val="357960"/>
                          </a:solidFill>
                          <a:effectLst/>
                          <a:hlinkClick r:id="rId3"/>
                        </a:rPr>
                        <a:t>Cyclic Redundancy Check</a:t>
                      </a:r>
                      <a:r>
                        <a:rPr lang="en-US" sz="1100" b="0">
                          <a:effectLst/>
                        </a:rPr>
                        <a:t> and </a:t>
                      </a:r>
                      <a:r>
                        <a:rPr lang="en-US" sz="1100" b="0" u="sng">
                          <a:solidFill>
                            <a:srgbClr val="357960"/>
                          </a:solidFill>
                          <a:effectLst/>
                          <a:hlinkClick r:id="rId4"/>
                        </a:rPr>
                        <a:t>Parity Checking</a:t>
                      </a:r>
                      <a:r>
                        <a:rPr lang="en-US" sz="1100" b="0">
                          <a:effectLst/>
                        </a:rPr>
                        <a:t>. </a:t>
                      </a:r>
                      <a:br>
                        <a:rPr lang="en-US" sz="1100" b="0">
                          <a:effectLst/>
                        </a:rPr>
                      </a:br>
                      <a:r>
                        <a:rPr lang="en-US" sz="1100" b="0">
                          <a:effectLst/>
                        </a:rPr>
                        <a:t>To correct error in data, the approaches are : </a:t>
                      </a:r>
                      <a:r>
                        <a:rPr lang="en-US" sz="1100" b="0" u="sng">
                          <a:solidFill>
                            <a:srgbClr val="357960"/>
                          </a:solidFill>
                          <a:effectLst/>
                          <a:hlinkClick r:id="rId5"/>
                        </a:rPr>
                        <a:t>Hamming code</a:t>
                      </a:r>
                      <a:r>
                        <a:rPr lang="en-US" sz="1100" b="0">
                          <a:effectLst/>
                        </a:rPr>
                        <a:t>, Binary Convolution codes, Reed-Solomon code, Low-Density Parity Check codes.</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34599039"/>
                  </a:ext>
                </a:extLst>
              </a:tr>
              <a:tr h="777246">
                <a:tc>
                  <a:txBody>
                    <a:bodyPr/>
                    <a:lstStyle/>
                    <a:p>
                      <a:pPr algn="just" fontAlgn="ctr"/>
                      <a:r>
                        <a:rPr lang="en-US" sz="1100" b="0">
                          <a:effectLst/>
                        </a:rPr>
                        <a:t>It prevents the loss of data and avoid over running of receive buffers.</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just" fontAlgn="ctr"/>
                      <a:r>
                        <a:rPr lang="en-US" sz="1100" b="0">
                          <a:effectLst/>
                        </a:rPr>
                        <a:t>It is used to detect and correct the error occurred in the code.</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07225957"/>
                  </a:ext>
                </a:extLst>
              </a:tr>
              <a:tr h="1007408">
                <a:tc>
                  <a:txBody>
                    <a:bodyPr/>
                    <a:lstStyle/>
                    <a:p>
                      <a:pPr algn="just" fontAlgn="ctr"/>
                      <a:r>
                        <a:rPr lang="en-US" sz="1100" b="0">
                          <a:effectLst/>
                        </a:rPr>
                        <a:t>Example of Flow Control techniques are : Stop &amp; Wait Protocol and Sliding Window Protocol.</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just" fontAlgn="ctr"/>
                      <a:r>
                        <a:rPr lang="en-US" sz="1100" b="0" dirty="0">
                          <a:effectLst/>
                        </a:rPr>
                        <a:t>Example of Error Control techniques are : Stop &amp; Wait ARQ and Sliding Window ARQ (Go-back-N ARQ, Selected Repeat ARQ).</a:t>
                      </a:r>
                    </a:p>
                  </a:txBody>
                  <a:tcPr marL="82440" marR="82440" marT="115416" marB="11541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48037423"/>
                  </a:ext>
                </a:extLst>
              </a:tr>
            </a:tbl>
          </a:graphicData>
        </a:graphic>
      </p:graphicFrame>
      <p:sp>
        <p:nvSpPr>
          <p:cNvPr id="5" name="Rectangle 1">
            <a:extLst>
              <a:ext uri="{FF2B5EF4-FFF2-40B4-BE49-F238E27FC236}">
                <a16:creationId xmlns:a16="http://schemas.microsoft.com/office/drawing/2014/main" id="{A870439A-5631-FFD2-7B64-026BD78714A8}"/>
              </a:ext>
            </a:extLst>
          </p:cNvPr>
          <p:cNvSpPr>
            <a:spLocks noGrp="1" noChangeArrowheads="1"/>
          </p:cNvSpPr>
          <p:nvPr>
            <p:ph type="body" idx="1"/>
          </p:nvPr>
        </p:nvSpPr>
        <p:spPr bwMode="auto">
          <a:xfrm>
            <a:off x="118859" y="-752986"/>
            <a:ext cx="85377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20269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32E6-0EEC-33F4-48CC-F00FF44B9F42}"/>
              </a:ext>
            </a:extLst>
          </p:cNvPr>
          <p:cNvSpPr>
            <a:spLocks noGrp="1"/>
          </p:cNvSpPr>
          <p:nvPr>
            <p:ph type="title"/>
          </p:nvPr>
        </p:nvSpPr>
        <p:spPr>
          <a:xfrm>
            <a:off x="311700" y="119809"/>
            <a:ext cx="8520600" cy="574254"/>
          </a:xfrm>
        </p:spPr>
        <p:txBody>
          <a:bodyPr>
            <a:normAutofit fontScale="90000"/>
          </a:bodyPr>
          <a:lstStyle/>
          <a:p>
            <a:r>
              <a:rPr lang="en-US" b="1" dirty="0"/>
              <a:t>Error Detection in Computer Networks</a:t>
            </a:r>
            <a:br>
              <a:rPr lang="en-US" b="1" dirty="0"/>
            </a:br>
            <a:endParaRPr lang="en-US" dirty="0"/>
          </a:p>
        </p:txBody>
      </p:sp>
      <p:sp>
        <p:nvSpPr>
          <p:cNvPr id="3" name="Text Placeholder 2">
            <a:extLst>
              <a:ext uri="{FF2B5EF4-FFF2-40B4-BE49-F238E27FC236}">
                <a16:creationId xmlns:a16="http://schemas.microsoft.com/office/drawing/2014/main" id="{FCE3501B-8068-E155-83B4-8BFB3F7E4A88}"/>
              </a:ext>
            </a:extLst>
          </p:cNvPr>
          <p:cNvSpPr>
            <a:spLocks noGrp="1"/>
          </p:cNvSpPr>
          <p:nvPr>
            <p:ph type="body" idx="1"/>
          </p:nvPr>
        </p:nvSpPr>
        <p:spPr>
          <a:xfrm>
            <a:off x="311700" y="837282"/>
            <a:ext cx="8520600" cy="4186409"/>
          </a:xfrm>
        </p:spPr>
        <p:txBody>
          <a:bodyPr/>
          <a:lstStyle/>
          <a:p>
            <a:pPr fontAlgn="base"/>
            <a:r>
              <a:rPr lang="en-US" dirty="0"/>
              <a:t>Error is a condition when the receiver's information does not match the sender’s.</a:t>
            </a:r>
          </a:p>
          <a:p>
            <a:pPr fontAlgn="base"/>
            <a:r>
              <a:rPr lang="en-US" dirty="0"/>
              <a:t>Digital signals suffer from noise during transmission that can introduce errors in the binary bits traveling from sender to receiver. </a:t>
            </a:r>
          </a:p>
          <a:p>
            <a:pPr fontAlgn="base"/>
            <a:r>
              <a:rPr lang="en-US" dirty="0"/>
              <a:t>That means a 0 bit may change to 1 or a 1 bit may change to 0. </a:t>
            </a:r>
          </a:p>
          <a:p>
            <a:pPr fontAlgn="base"/>
            <a:r>
              <a:rPr lang="en-US" dirty="0"/>
              <a:t>Data (Implemented either at the Data link layer or Transport Layer of the OSI Model) may get scrambled by noise or get corrupted whenever a message is transmitted. </a:t>
            </a:r>
          </a:p>
          <a:p>
            <a:pPr fontAlgn="base"/>
            <a:r>
              <a:rPr lang="en-US" dirty="0"/>
              <a:t>To prevent such errors, error-detection codes are added as extra data to digital messages.</a:t>
            </a:r>
          </a:p>
          <a:p>
            <a:pPr fontAlgn="base"/>
            <a:r>
              <a:rPr lang="en-US" dirty="0"/>
              <a:t> This helps in detecting any errors that may have occurred during message transmission.</a:t>
            </a:r>
          </a:p>
          <a:p>
            <a:endParaRPr lang="en-US" dirty="0"/>
          </a:p>
        </p:txBody>
      </p:sp>
    </p:spTree>
    <p:extLst>
      <p:ext uri="{BB962C8B-B14F-4D97-AF65-F5344CB8AC3E}">
        <p14:creationId xmlns:p14="http://schemas.microsoft.com/office/powerpoint/2010/main" val="7510733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4FF3-7C9D-19EF-551B-80FD6FE595D9}"/>
              </a:ext>
            </a:extLst>
          </p:cNvPr>
          <p:cNvSpPr>
            <a:spLocks noGrp="1"/>
          </p:cNvSpPr>
          <p:nvPr>
            <p:ph type="title"/>
          </p:nvPr>
        </p:nvSpPr>
        <p:spPr>
          <a:xfrm>
            <a:off x="311700" y="176271"/>
            <a:ext cx="8520600" cy="506776"/>
          </a:xfrm>
        </p:spPr>
        <p:txBody>
          <a:bodyPr>
            <a:normAutofit fontScale="90000"/>
          </a:bodyPr>
          <a:lstStyle/>
          <a:p>
            <a:r>
              <a:rPr lang="en-US" b="1" dirty="0"/>
              <a:t>Types of Errors</a:t>
            </a:r>
            <a:br>
              <a:rPr lang="en-US" b="1" dirty="0"/>
            </a:br>
            <a:endParaRPr lang="en-US" dirty="0"/>
          </a:p>
        </p:txBody>
      </p:sp>
      <p:sp>
        <p:nvSpPr>
          <p:cNvPr id="3" name="Text Placeholder 2">
            <a:extLst>
              <a:ext uri="{FF2B5EF4-FFF2-40B4-BE49-F238E27FC236}">
                <a16:creationId xmlns:a16="http://schemas.microsoft.com/office/drawing/2014/main" id="{0A86F525-EE6E-77EB-D62C-77B475E7D4C4}"/>
              </a:ext>
            </a:extLst>
          </p:cNvPr>
          <p:cNvSpPr>
            <a:spLocks noGrp="1"/>
          </p:cNvSpPr>
          <p:nvPr>
            <p:ph type="body" idx="1"/>
          </p:nvPr>
        </p:nvSpPr>
        <p:spPr>
          <a:xfrm>
            <a:off x="311700" y="683047"/>
            <a:ext cx="8520600" cy="4460453"/>
          </a:xfrm>
        </p:spPr>
        <p:txBody>
          <a:bodyPr/>
          <a:lstStyle/>
          <a:p>
            <a:pPr fontAlgn="base"/>
            <a:r>
              <a:rPr lang="en-US" b="1" dirty="0"/>
              <a:t>Single-Bit Error</a:t>
            </a:r>
          </a:p>
          <a:p>
            <a:pPr fontAlgn="base"/>
            <a:r>
              <a:rPr lang="en-US" dirty="0"/>
              <a:t>A single-bit error refers to a type of data transmission error that occurs when one bit (i.e., a single binary digit) of a transmitted data unit is altered during transmission, resulting in an incorrect or corrupted data unit.</a:t>
            </a:r>
          </a:p>
          <a:p>
            <a:pPr fontAlgn="base"/>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77EBBBE-D9E7-49A5-B5D0-134EB3159DA1}"/>
              </a:ext>
            </a:extLst>
          </p:cNvPr>
          <p:cNvPicPr>
            <a:picLocks noChangeAspect="1"/>
          </p:cNvPicPr>
          <p:nvPr/>
        </p:nvPicPr>
        <p:blipFill>
          <a:blip r:embed="rId2"/>
          <a:stretch>
            <a:fillRect/>
          </a:stretch>
        </p:blipFill>
        <p:spPr>
          <a:xfrm>
            <a:off x="2723748" y="2258458"/>
            <a:ext cx="3412647" cy="2885041"/>
          </a:xfrm>
          <a:prstGeom prst="rect">
            <a:avLst/>
          </a:prstGeom>
        </p:spPr>
      </p:pic>
    </p:spTree>
    <p:extLst>
      <p:ext uri="{BB962C8B-B14F-4D97-AF65-F5344CB8AC3E}">
        <p14:creationId xmlns:p14="http://schemas.microsoft.com/office/powerpoint/2010/main" val="13785265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A0AA2-D6D8-2288-663F-EA24B5CC144E}"/>
              </a:ext>
            </a:extLst>
          </p:cNvPr>
          <p:cNvSpPr>
            <a:spLocks noGrp="1"/>
          </p:cNvSpPr>
          <p:nvPr>
            <p:ph type="title"/>
          </p:nvPr>
        </p:nvSpPr>
        <p:spPr>
          <a:xfrm>
            <a:off x="311700" y="141843"/>
            <a:ext cx="8520600" cy="574253"/>
          </a:xfrm>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FF888A15-5660-6E36-E5E5-9B6B074C6604}"/>
              </a:ext>
            </a:extLst>
          </p:cNvPr>
          <p:cNvSpPr>
            <a:spLocks noGrp="1"/>
          </p:cNvSpPr>
          <p:nvPr>
            <p:ph type="body" idx="1"/>
          </p:nvPr>
        </p:nvSpPr>
        <p:spPr>
          <a:xfrm>
            <a:off x="311700" y="561860"/>
            <a:ext cx="8520600" cy="4581640"/>
          </a:xfrm>
        </p:spPr>
        <p:txBody>
          <a:bodyPr/>
          <a:lstStyle/>
          <a:p>
            <a:pPr fontAlgn="base"/>
            <a:r>
              <a:rPr lang="en-US" b="1" dirty="0"/>
              <a:t>Multiple-Bit Error</a:t>
            </a:r>
          </a:p>
          <a:p>
            <a:pPr fontAlgn="base"/>
            <a:r>
              <a:rPr lang="en-US" dirty="0"/>
              <a:t>A multiple-bit error is an error type that arises when more than one bit in a data transmission is affected. </a:t>
            </a:r>
          </a:p>
          <a:p>
            <a:pPr fontAlgn="base"/>
            <a:r>
              <a:rPr lang="en-US" dirty="0"/>
              <a:t>Although multiple-bit errors are relatively rare when compared to single-bit errors, they can still occur, particularly in high-noise or high-interference digital environments.</a:t>
            </a:r>
          </a:p>
          <a:p>
            <a:pPr fontAlgn="base"/>
            <a:endParaRPr lang="en-US" dirty="0"/>
          </a:p>
          <a:p>
            <a:endParaRPr lang="en-US" dirty="0"/>
          </a:p>
        </p:txBody>
      </p:sp>
      <p:pic>
        <p:nvPicPr>
          <p:cNvPr id="4" name="Picture 3">
            <a:extLst>
              <a:ext uri="{FF2B5EF4-FFF2-40B4-BE49-F238E27FC236}">
                <a16:creationId xmlns:a16="http://schemas.microsoft.com/office/drawing/2014/main" id="{A2AB8254-69E4-FBE6-9E29-4A0039372274}"/>
              </a:ext>
            </a:extLst>
          </p:cNvPr>
          <p:cNvPicPr>
            <a:picLocks noChangeAspect="1"/>
          </p:cNvPicPr>
          <p:nvPr/>
        </p:nvPicPr>
        <p:blipFill>
          <a:blip r:embed="rId2"/>
          <a:stretch>
            <a:fillRect/>
          </a:stretch>
        </p:blipFill>
        <p:spPr>
          <a:xfrm>
            <a:off x="3043237" y="2571750"/>
            <a:ext cx="3057525" cy="2581275"/>
          </a:xfrm>
          <a:prstGeom prst="rect">
            <a:avLst/>
          </a:prstGeom>
        </p:spPr>
      </p:pic>
    </p:spTree>
    <p:extLst>
      <p:ext uri="{BB962C8B-B14F-4D97-AF65-F5344CB8AC3E}">
        <p14:creationId xmlns:p14="http://schemas.microsoft.com/office/powerpoint/2010/main" val="9560418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A50A-11AF-4C93-C2B1-3C52E657A83A}"/>
              </a:ext>
            </a:extLst>
          </p:cNvPr>
          <p:cNvSpPr>
            <a:spLocks noGrp="1"/>
          </p:cNvSpPr>
          <p:nvPr>
            <p:ph type="title"/>
          </p:nvPr>
        </p:nvSpPr>
        <p:spPr>
          <a:xfrm>
            <a:off x="311700" y="143219"/>
            <a:ext cx="8520600" cy="561861"/>
          </a:xfrm>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7A45A995-1760-A8B5-F8CB-E80E13394753}"/>
              </a:ext>
            </a:extLst>
          </p:cNvPr>
          <p:cNvSpPr>
            <a:spLocks noGrp="1"/>
          </p:cNvSpPr>
          <p:nvPr>
            <p:ph type="body" idx="1"/>
          </p:nvPr>
        </p:nvSpPr>
        <p:spPr>
          <a:xfrm>
            <a:off x="311700" y="705080"/>
            <a:ext cx="8520600" cy="3863795"/>
          </a:xfrm>
        </p:spPr>
        <p:txBody>
          <a:bodyPr/>
          <a:lstStyle/>
          <a:p>
            <a:pPr fontAlgn="base"/>
            <a:r>
              <a:rPr lang="en-US" b="1" dirty="0"/>
              <a:t>Burst Error</a:t>
            </a:r>
          </a:p>
          <a:p>
            <a:pPr fontAlgn="base"/>
            <a:r>
              <a:rPr lang="en-US" dirty="0"/>
              <a:t>When several consecutive bits are flipped mistakenly in digital transmission, it creates a burst error. This error causes a sequence of consecutive incorrect values.</a:t>
            </a:r>
          </a:p>
          <a:p>
            <a:pPr fontAlgn="base"/>
            <a:endParaRPr lang="en-US" dirty="0"/>
          </a:p>
          <a:p>
            <a:endParaRPr lang="en-US" dirty="0"/>
          </a:p>
        </p:txBody>
      </p:sp>
      <p:pic>
        <p:nvPicPr>
          <p:cNvPr id="4" name="Picture 3">
            <a:extLst>
              <a:ext uri="{FF2B5EF4-FFF2-40B4-BE49-F238E27FC236}">
                <a16:creationId xmlns:a16="http://schemas.microsoft.com/office/drawing/2014/main" id="{ACE3E634-9D28-D5BC-AD8B-81DB6A79F32E}"/>
              </a:ext>
            </a:extLst>
          </p:cNvPr>
          <p:cNvPicPr>
            <a:picLocks noChangeAspect="1"/>
          </p:cNvPicPr>
          <p:nvPr/>
        </p:nvPicPr>
        <p:blipFill>
          <a:blip r:embed="rId2"/>
          <a:stretch>
            <a:fillRect/>
          </a:stretch>
        </p:blipFill>
        <p:spPr>
          <a:xfrm>
            <a:off x="3043237" y="2345834"/>
            <a:ext cx="3057525" cy="2581275"/>
          </a:xfrm>
          <a:prstGeom prst="rect">
            <a:avLst/>
          </a:prstGeom>
        </p:spPr>
      </p:pic>
    </p:spTree>
    <p:extLst>
      <p:ext uri="{BB962C8B-B14F-4D97-AF65-F5344CB8AC3E}">
        <p14:creationId xmlns:p14="http://schemas.microsoft.com/office/powerpoint/2010/main" val="3527245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7A85-8FBB-DFBC-5733-BB565EC12637}"/>
              </a:ext>
            </a:extLst>
          </p:cNvPr>
          <p:cNvSpPr>
            <a:spLocks noGrp="1"/>
          </p:cNvSpPr>
          <p:nvPr>
            <p:ph type="title"/>
          </p:nvPr>
        </p:nvSpPr>
        <p:spPr/>
        <p:txBody>
          <a:bodyPr>
            <a:normAutofit fontScale="90000"/>
          </a:bodyPr>
          <a:lstStyle/>
          <a:p>
            <a:r>
              <a:rPr lang="en-US" b="1" dirty="0"/>
              <a:t>Error Detection Methods</a:t>
            </a:r>
            <a:br>
              <a:rPr lang="en-US" b="1" dirty="0"/>
            </a:br>
            <a:endParaRPr lang="en-US" dirty="0"/>
          </a:p>
        </p:txBody>
      </p:sp>
      <p:sp>
        <p:nvSpPr>
          <p:cNvPr id="3" name="Text Placeholder 2">
            <a:extLst>
              <a:ext uri="{FF2B5EF4-FFF2-40B4-BE49-F238E27FC236}">
                <a16:creationId xmlns:a16="http://schemas.microsoft.com/office/drawing/2014/main" id="{BFF9119D-03E8-D33F-1077-23A9338C0B4F}"/>
              </a:ext>
            </a:extLst>
          </p:cNvPr>
          <p:cNvSpPr>
            <a:spLocks noGrp="1"/>
          </p:cNvSpPr>
          <p:nvPr>
            <p:ph type="body" idx="1"/>
          </p:nvPr>
        </p:nvSpPr>
        <p:spPr>
          <a:xfrm>
            <a:off x="311700" y="1152474"/>
            <a:ext cx="8520600" cy="3876725"/>
          </a:xfrm>
        </p:spPr>
        <p:txBody>
          <a:bodyPr>
            <a:normAutofit/>
          </a:bodyPr>
          <a:lstStyle/>
          <a:p>
            <a:pPr fontAlgn="base"/>
            <a:r>
              <a:rPr lang="en-US" dirty="0"/>
              <a:t>To detect errors, a common technique is to introduce redundancy bits that provide additional information.</a:t>
            </a:r>
          </a:p>
          <a:p>
            <a:pPr fontAlgn="base"/>
            <a:r>
              <a:rPr lang="en-GB" dirty="0"/>
              <a:t>In error detection, redundancy refers to adding extra bits to a data stream to help detect if any errors occurred during transmission. </a:t>
            </a:r>
          </a:p>
          <a:p>
            <a:pPr fontAlgn="base"/>
            <a:r>
              <a:rPr lang="en-GB" dirty="0"/>
              <a:t>These extra bits, called </a:t>
            </a:r>
            <a:r>
              <a:rPr lang="en-GB" dirty="0">
                <a:hlinkClick r:id="rId2"/>
              </a:rPr>
              <a:t>redundant bits</a:t>
            </a:r>
            <a:r>
              <a:rPr lang="en-GB" dirty="0"/>
              <a:t>, are generated based on the original data and appended to it before sending. </a:t>
            </a:r>
          </a:p>
          <a:p>
            <a:pPr fontAlgn="base"/>
            <a:r>
              <a:rPr lang="en-GB" dirty="0"/>
              <a:t>The receiver then uses these redundant bits to verify the integrity of the received data. </a:t>
            </a:r>
            <a:endParaRPr lang="en-US" dirty="0"/>
          </a:p>
          <a:p>
            <a:pPr fontAlgn="base"/>
            <a:r>
              <a:rPr lang="en-US" dirty="0"/>
              <a:t> </a:t>
            </a:r>
          </a:p>
        </p:txBody>
      </p:sp>
    </p:spTree>
    <p:extLst>
      <p:ext uri="{BB962C8B-B14F-4D97-AF65-F5344CB8AC3E}">
        <p14:creationId xmlns:p14="http://schemas.microsoft.com/office/powerpoint/2010/main" val="1604760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Cont..</a:t>
            </a:r>
            <a:endParaRPr lang="en-US" dirty="0"/>
          </a:p>
        </p:txBody>
      </p:sp>
      <p:sp>
        <p:nvSpPr>
          <p:cNvPr id="3" name="Text Placeholder 2"/>
          <p:cNvSpPr>
            <a:spLocks noGrp="1"/>
          </p:cNvSpPr>
          <p:nvPr>
            <p:ph type="body" idx="1"/>
          </p:nvPr>
        </p:nvSpPr>
        <p:spPr/>
        <p:txBody>
          <a:bodyPr/>
          <a:lstStyle/>
          <a:p>
            <a:r>
              <a:rPr lang="en-GB" b="1" dirty="0"/>
              <a:t>Purpose of Redundancy:</a:t>
            </a:r>
            <a:endParaRPr lang="en-GB" dirty="0"/>
          </a:p>
          <a:p>
            <a:pPr fontAlgn="ctr"/>
            <a:r>
              <a:rPr lang="en-GB" dirty="0"/>
              <a:t>The fundamental idea behind error detection is to introduce redundancy, which means including extra information that wasn't originally present in the data. </a:t>
            </a:r>
          </a:p>
          <a:p>
            <a:r>
              <a:rPr lang="en-GB" b="1" dirty="0"/>
              <a:t>How it works:</a:t>
            </a:r>
            <a:endParaRPr lang="en-GB" dirty="0"/>
          </a:p>
          <a:p>
            <a:r>
              <a:rPr lang="en-GB" dirty="0"/>
              <a:t>The sender adds these redundant bits to the data using a specific algorithm or </a:t>
            </a:r>
            <a:r>
              <a:rPr lang="en-GB" dirty="0">
                <a:hlinkClick r:id="rId2"/>
              </a:rPr>
              <a:t>encoding scheme</a:t>
            </a:r>
            <a:r>
              <a:rPr lang="en-GB" dirty="0"/>
              <a:t>. The receiver then uses the same algorithm or scheme to check for inconsistencies between the received data and the redundant bits. </a:t>
            </a:r>
          </a:p>
          <a:p>
            <a:endParaRPr lang="en-US" dirty="0"/>
          </a:p>
        </p:txBody>
      </p:sp>
    </p:spTree>
    <p:extLst>
      <p:ext uri="{BB962C8B-B14F-4D97-AF65-F5344CB8AC3E}">
        <p14:creationId xmlns:p14="http://schemas.microsoft.com/office/powerpoint/2010/main" val="17159887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Cont..</a:t>
            </a:r>
            <a:endParaRPr lang="en-US" dirty="0"/>
          </a:p>
        </p:txBody>
      </p:sp>
      <p:sp>
        <p:nvSpPr>
          <p:cNvPr id="3" name="Text Placeholder 2"/>
          <p:cNvSpPr>
            <a:spLocks noGrp="1"/>
          </p:cNvSpPr>
          <p:nvPr>
            <p:ph type="body" idx="1"/>
          </p:nvPr>
        </p:nvSpPr>
        <p:spPr/>
        <p:txBody>
          <a:bodyPr/>
          <a:lstStyle/>
          <a:p>
            <a:pPr fontAlgn="base"/>
            <a:r>
              <a:rPr lang="en-US" dirty="0"/>
              <a:t>Various techniques for error detection include:</a:t>
            </a:r>
          </a:p>
          <a:p>
            <a:pPr fontAlgn="base"/>
            <a:endParaRPr lang="en-US" dirty="0"/>
          </a:p>
          <a:p>
            <a:pPr lvl="1" fontAlgn="base"/>
            <a:r>
              <a:rPr lang="en-US" sz="2000" dirty="0"/>
              <a:t>Simple Parity Check</a:t>
            </a:r>
          </a:p>
          <a:p>
            <a:pPr lvl="1" fontAlgn="base"/>
            <a:r>
              <a:rPr lang="en-US" sz="2000" dirty="0"/>
              <a:t>Two-Dimensional Parity Check</a:t>
            </a:r>
          </a:p>
          <a:p>
            <a:pPr lvl="1" fontAlgn="base"/>
            <a:r>
              <a:rPr lang="en-US" sz="2000" dirty="0"/>
              <a:t>Checksum</a:t>
            </a:r>
          </a:p>
          <a:p>
            <a:pPr lvl="1" fontAlgn="base"/>
            <a:r>
              <a:rPr lang="en-US" sz="2000" dirty="0"/>
              <a:t>Cyclic Redundancy Check (CRC)</a:t>
            </a:r>
          </a:p>
          <a:p>
            <a:endParaRPr lang="en-US" dirty="0"/>
          </a:p>
        </p:txBody>
      </p:sp>
    </p:spTree>
    <p:extLst>
      <p:ext uri="{BB962C8B-B14F-4D97-AF65-F5344CB8AC3E}">
        <p14:creationId xmlns:p14="http://schemas.microsoft.com/office/powerpoint/2010/main" val="1658283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457200" lvl="0" indent="-388620" algn="l" rtl="0">
              <a:lnSpc>
                <a:spcPct val="100000"/>
              </a:lnSpc>
              <a:spcBef>
                <a:spcPts val="0"/>
              </a:spcBef>
              <a:spcAft>
                <a:spcPts val="0"/>
              </a:spcAft>
              <a:buSzPct val="100000"/>
              <a:buAutoNum type="arabicPeriod"/>
            </a:pPr>
            <a:r>
              <a:rPr lang="en"/>
              <a:t>Services Provided to the Network Layer</a:t>
            </a:r>
            <a:endParaRPr/>
          </a:p>
        </p:txBody>
      </p:sp>
      <p:sp>
        <p:nvSpPr>
          <p:cNvPr id="81" name="Google Shape;81;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just" rtl="0">
              <a:lnSpc>
                <a:spcPct val="95000"/>
              </a:lnSpc>
              <a:spcBef>
                <a:spcPts val="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Principal Service Function of the data link layer is to transfer the data from the network layer on the source machine to the network layer on the destination machine.</a:t>
            </a:r>
            <a:endParaRPr sz="17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 Process in the network layer that hands some bits to the data</a:t>
            </a:r>
            <a:endParaRPr sz="17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link layer for transmission.</a:t>
            </a:r>
            <a:endParaRPr sz="17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 Job of data link layer is to transmit the bits to the destination</a:t>
            </a:r>
            <a:endParaRPr sz="17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0"/>
              </a:spcAft>
              <a:buClr>
                <a:schemeClr val="dk1"/>
              </a:buClr>
              <a:buSzPts val="1100"/>
              <a:buFont typeface="Arial"/>
              <a:buNone/>
            </a:pPr>
            <a:r>
              <a:rPr lang="en" sz="1700">
                <a:solidFill>
                  <a:schemeClr val="dk1"/>
                </a:solidFill>
                <a:latin typeface="Times New Roman"/>
                <a:ea typeface="Times New Roman"/>
                <a:cs typeface="Times New Roman"/>
                <a:sym typeface="Times New Roman"/>
              </a:rPr>
              <a:t>machine so they can be handed over to the network layer there</a:t>
            </a:r>
            <a:endParaRPr sz="1700">
              <a:solidFill>
                <a:schemeClr val="dk1"/>
              </a:solidFill>
              <a:latin typeface="Times New Roman"/>
              <a:ea typeface="Times New Roman"/>
              <a:cs typeface="Times New Roman"/>
              <a:sym typeface="Times New Roman"/>
            </a:endParaRPr>
          </a:p>
          <a:p>
            <a:pPr marL="0" lvl="0" indent="0" algn="just" rtl="0">
              <a:lnSpc>
                <a:spcPct val="95000"/>
              </a:lnSpc>
              <a:spcBef>
                <a:spcPts val="1200"/>
              </a:spcBef>
              <a:spcAft>
                <a:spcPts val="1200"/>
              </a:spcAft>
              <a:buSzPts val="1800"/>
              <a:buNone/>
            </a:pPr>
            <a:r>
              <a:rPr lang="en" sz="1700">
                <a:solidFill>
                  <a:schemeClr val="dk1"/>
                </a:solidFill>
                <a:latin typeface="Times New Roman"/>
                <a:ea typeface="Times New Roman"/>
                <a:cs typeface="Times New Roman"/>
                <a:sym typeface="Times New Roman"/>
              </a:rPr>
              <a:t>(see figure in the next slide).</a:t>
            </a:r>
            <a:endParaRPr sz="17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21B1-7336-8CDC-65D8-C7EE79B109D3}"/>
              </a:ext>
            </a:extLst>
          </p:cNvPr>
          <p:cNvSpPr>
            <a:spLocks noGrp="1"/>
          </p:cNvSpPr>
          <p:nvPr>
            <p:ph type="title"/>
          </p:nvPr>
        </p:nvSpPr>
        <p:spPr/>
        <p:txBody>
          <a:bodyPr>
            <a:normAutofit fontScale="90000"/>
          </a:bodyPr>
          <a:lstStyle/>
          <a:p>
            <a:r>
              <a:rPr lang="en-US" b="1" dirty="0"/>
              <a:t>Simple Parity Check</a:t>
            </a:r>
            <a:br>
              <a:rPr lang="en-US" b="1" dirty="0"/>
            </a:br>
            <a:endParaRPr lang="en-US" dirty="0"/>
          </a:p>
        </p:txBody>
      </p:sp>
      <p:sp>
        <p:nvSpPr>
          <p:cNvPr id="3" name="Text Placeholder 2">
            <a:extLst>
              <a:ext uri="{FF2B5EF4-FFF2-40B4-BE49-F238E27FC236}">
                <a16:creationId xmlns:a16="http://schemas.microsoft.com/office/drawing/2014/main" id="{637CC042-2FE4-5EB4-9ACD-B83E8A66968A}"/>
              </a:ext>
            </a:extLst>
          </p:cNvPr>
          <p:cNvSpPr>
            <a:spLocks noGrp="1"/>
          </p:cNvSpPr>
          <p:nvPr>
            <p:ph type="body" idx="1"/>
          </p:nvPr>
        </p:nvSpPr>
        <p:spPr/>
        <p:txBody>
          <a:bodyPr/>
          <a:lstStyle/>
          <a:p>
            <a:pPr fontAlgn="base"/>
            <a:r>
              <a:rPr lang="en-US" dirty="0"/>
              <a:t>Simple-bit parity is a simple error detection method that involves adding an extra bit to a data transmission. It works as:</a:t>
            </a:r>
          </a:p>
          <a:p>
            <a:pPr fontAlgn="base"/>
            <a:r>
              <a:rPr lang="en-US" dirty="0"/>
              <a:t>1 is added to the block if it contains an odd number of 1’s, and</a:t>
            </a:r>
          </a:p>
          <a:p>
            <a:pPr fontAlgn="base"/>
            <a:r>
              <a:rPr lang="en-US" dirty="0"/>
              <a:t>0 is added if it contains an even number of 1’s</a:t>
            </a:r>
          </a:p>
          <a:p>
            <a:pPr fontAlgn="base"/>
            <a:r>
              <a:rPr lang="en-US" dirty="0"/>
              <a:t>This scheme makes the total number of 1’s even, that is why it is called even parity checking.</a:t>
            </a:r>
          </a:p>
          <a:p>
            <a:endParaRPr lang="en-US" dirty="0"/>
          </a:p>
        </p:txBody>
      </p:sp>
    </p:spTree>
    <p:extLst>
      <p:ext uri="{BB962C8B-B14F-4D97-AF65-F5344CB8AC3E}">
        <p14:creationId xmlns:p14="http://schemas.microsoft.com/office/powerpoint/2010/main" val="2139172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BE3DF8-509E-C21C-C788-306558E9BE34}"/>
              </a:ext>
            </a:extLst>
          </p:cNvPr>
          <p:cNvPicPr>
            <a:picLocks noChangeAspect="1"/>
          </p:cNvPicPr>
          <p:nvPr/>
        </p:nvPicPr>
        <p:blipFill>
          <a:blip r:embed="rId2"/>
          <a:stretch>
            <a:fillRect/>
          </a:stretch>
        </p:blipFill>
        <p:spPr>
          <a:xfrm>
            <a:off x="903383" y="429658"/>
            <a:ext cx="7491469" cy="4274543"/>
          </a:xfrm>
          <a:prstGeom prst="rect">
            <a:avLst/>
          </a:prstGeom>
        </p:spPr>
      </p:pic>
    </p:spTree>
    <p:extLst>
      <p:ext uri="{BB962C8B-B14F-4D97-AF65-F5344CB8AC3E}">
        <p14:creationId xmlns:p14="http://schemas.microsoft.com/office/powerpoint/2010/main" val="33296030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9E7A-38A2-6938-182A-8BEF6720FAE9}"/>
              </a:ext>
            </a:extLst>
          </p:cNvPr>
          <p:cNvSpPr>
            <a:spLocks noGrp="1"/>
          </p:cNvSpPr>
          <p:nvPr>
            <p:ph type="title"/>
          </p:nvPr>
        </p:nvSpPr>
        <p:spPr>
          <a:xfrm>
            <a:off x="311700" y="97775"/>
            <a:ext cx="8520600" cy="596288"/>
          </a:xfrm>
        </p:spPr>
        <p:txBody>
          <a:bodyPr>
            <a:normAutofit fontScale="90000"/>
          </a:bodyPr>
          <a:lstStyle/>
          <a:p>
            <a:r>
              <a:rPr lang="en-US" b="1" dirty="0"/>
              <a:t>Advantages of Simple Parity Check</a:t>
            </a:r>
            <a:br>
              <a:rPr lang="en-US" b="1" dirty="0"/>
            </a:br>
            <a:endParaRPr lang="en-US" dirty="0"/>
          </a:p>
        </p:txBody>
      </p:sp>
      <p:sp>
        <p:nvSpPr>
          <p:cNvPr id="3" name="Text Placeholder 2">
            <a:extLst>
              <a:ext uri="{FF2B5EF4-FFF2-40B4-BE49-F238E27FC236}">
                <a16:creationId xmlns:a16="http://schemas.microsoft.com/office/drawing/2014/main" id="{421B080B-5EDF-AA34-13DB-67BA389BB922}"/>
              </a:ext>
            </a:extLst>
          </p:cNvPr>
          <p:cNvSpPr>
            <a:spLocks noGrp="1"/>
          </p:cNvSpPr>
          <p:nvPr>
            <p:ph type="body" idx="1"/>
          </p:nvPr>
        </p:nvSpPr>
        <p:spPr>
          <a:xfrm>
            <a:off x="311700" y="771181"/>
            <a:ext cx="8520600" cy="4274544"/>
          </a:xfrm>
        </p:spPr>
        <p:txBody>
          <a:bodyPr>
            <a:normAutofit/>
          </a:bodyPr>
          <a:lstStyle/>
          <a:p>
            <a:pPr fontAlgn="base"/>
            <a:r>
              <a:rPr lang="en-US" dirty="0"/>
              <a:t>Simple parity check can detect all single bit error.</a:t>
            </a:r>
          </a:p>
          <a:p>
            <a:pPr fontAlgn="base"/>
            <a:r>
              <a:rPr lang="en-US" dirty="0"/>
              <a:t>Simple parity check can detect an odd number of errors.</a:t>
            </a:r>
          </a:p>
          <a:p>
            <a:pPr fontAlgn="base"/>
            <a:r>
              <a:rPr lang="en-US" b="1" dirty="0"/>
              <a:t>Implementation</a:t>
            </a:r>
            <a:r>
              <a:rPr lang="en-US" dirty="0"/>
              <a:t>: Simple Parity Check is easy to implement in both hardware and software.</a:t>
            </a:r>
          </a:p>
          <a:p>
            <a:pPr fontAlgn="base"/>
            <a:r>
              <a:rPr lang="en-US" b="1" dirty="0"/>
              <a:t>Minimal Extra Data</a:t>
            </a:r>
            <a:r>
              <a:rPr lang="en-US" dirty="0"/>
              <a:t>: Only one additional bit (the parity bit) is added per data unit (e.g., per byte).</a:t>
            </a:r>
          </a:p>
          <a:p>
            <a:pPr fontAlgn="base"/>
            <a:r>
              <a:rPr lang="en-US" b="1" dirty="0"/>
              <a:t>Fast Error Detection</a:t>
            </a:r>
            <a:r>
              <a:rPr lang="en-US" dirty="0"/>
              <a:t>: The process of calculating and checking the parity bit is quick, which allows for rapid error detection without significant delay in data processing or communication.</a:t>
            </a:r>
          </a:p>
          <a:p>
            <a:pPr fontAlgn="base"/>
            <a:r>
              <a:rPr lang="en-US" b="1" dirty="0"/>
              <a:t>Single-Bit Error Detection</a:t>
            </a:r>
            <a:r>
              <a:rPr lang="en-US" dirty="0"/>
              <a:t>: It can effectively detect single-bit errors within a data unit, providing a basic level of error detection for relatively low-error environments.</a:t>
            </a:r>
          </a:p>
          <a:p>
            <a:endParaRPr lang="en-US" dirty="0"/>
          </a:p>
        </p:txBody>
      </p:sp>
    </p:spTree>
    <p:extLst>
      <p:ext uri="{BB962C8B-B14F-4D97-AF65-F5344CB8AC3E}">
        <p14:creationId xmlns:p14="http://schemas.microsoft.com/office/powerpoint/2010/main" val="1055084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B454-ACB0-7C24-ADDC-F67807804B04}"/>
              </a:ext>
            </a:extLst>
          </p:cNvPr>
          <p:cNvSpPr>
            <a:spLocks noGrp="1"/>
          </p:cNvSpPr>
          <p:nvPr>
            <p:ph type="title"/>
          </p:nvPr>
        </p:nvSpPr>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160E1087-2137-0057-0F84-8FFE8435BDC2}"/>
              </a:ext>
            </a:extLst>
          </p:cNvPr>
          <p:cNvSpPr>
            <a:spLocks noGrp="1"/>
          </p:cNvSpPr>
          <p:nvPr>
            <p:ph type="body" idx="1"/>
          </p:nvPr>
        </p:nvSpPr>
        <p:spPr/>
        <p:txBody>
          <a:bodyPr/>
          <a:lstStyle/>
          <a:p>
            <a:pPr fontAlgn="base"/>
            <a:r>
              <a:rPr lang="en-US" b="1" dirty="0"/>
              <a:t>Disadvantages of Simple Parity Check</a:t>
            </a:r>
          </a:p>
          <a:p>
            <a:pPr fontAlgn="base"/>
            <a:r>
              <a:rPr lang="en-US" dirty="0"/>
              <a:t>Single Parity check is not able to detect even no. of bit error. </a:t>
            </a:r>
          </a:p>
          <a:p>
            <a:pPr fontAlgn="base"/>
            <a:r>
              <a:rPr lang="en-US" b="1" dirty="0"/>
              <a:t>For example,</a:t>
            </a:r>
            <a:r>
              <a:rPr lang="en-US" dirty="0"/>
              <a:t> the Data to be transmitted is </a:t>
            </a:r>
            <a:r>
              <a:rPr lang="en-US" b="1" dirty="0"/>
              <a:t>101010</a:t>
            </a:r>
            <a:r>
              <a:rPr lang="en-US" dirty="0"/>
              <a:t>. Codeword transmitted to the receiver is 1010101 (we have used even parity). </a:t>
            </a:r>
            <a:br>
              <a:rPr lang="en-US" dirty="0"/>
            </a:br>
            <a:r>
              <a:rPr lang="en-US" dirty="0"/>
              <a:t>Let's assume that during transmission, two of the bits of code word flipped to 1111101.</a:t>
            </a:r>
            <a:br>
              <a:rPr lang="en-US" dirty="0"/>
            </a:br>
            <a:r>
              <a:rPr lang="en-US" dirty="0"/>
              <a:t>On receiving the code word, the receiver finds the no. of ones to be even and hence </a:t>
            </a:r>
            <a:r>
              <a:rPr lang="en-US" b="1" dirty="0"/>
              <a:t>no error, </a:t>
            </a:r>
            <a:r>
              <a:rPr lang="en-US" dirty="0"/>
              <a:t>which is a wrong assumption</a:t>
            </a:r>
            <a:r>
              <a:rPr lang="en-US" i="1" dirty="0"/>
              <a:t>.</a:t>
            </a:r>
            <a:endParaRPr lang="en-US" dirty="0"/>
          </a:p>
          <a:p>
            <a:endParaRPr lang="en-US" dirty="0"/>
          </a:p>
        </p:txBody>
      </p:sp>
    </p:spTree>
    <p:extLst>
      <p:ext uri="{BB962C8B-B14F-4D97-AF65-F5344CB8AC3E}">
        <p14:creationId xmlns:p14="http://schemas.microsoft.com/office/powerpoint/2010/main" val="1027707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65FC-5D5D-5FD5-E33B-7C2D6A8A2FB0}"/>
              </a:ext>
            </a:extLst>
          </p:cNvPr>
          <p:cNvSpPr>
            <a:spLocks noGrp="1"/>
          </p:cNvSpPr>
          <p:nvPr>
            <p:ph type="title"/>
          </p:nvPr>
        </p:nvSpPr>
        <p:spPr/>
        <p:txBody>
          <a:bodyPr>
            <a:normAutofit fontScale="90000"/>
          </a:bodyPr>
          <a:lstStyle/>
          <a:p>
            <a:r>
              <a:rPr lang="en-US" b="1" dirty="0"/>
              <a:t>Two-Dimensional Parity Check</a:t>
            </a:r>
            <a:br>
              <a:rPr lang="en-US" b="1" dirty="0"/>
            </a:br>
            <a:endParaRPr lang="en-US" dirty="0"/>
          </a:p>
        </p:txBody>
      </p:sp>
      <p:sp>
        <p:nvSpPr>
          <p:cNvPr id="3" name="Text Placeholder 2">
            <a:extLst>
              <a:ext uri="{FF2B5EF4-FFF2-40B4-BE49-F238E27FC236}">
                <a16:creationId xmlns:a16="http://schemas.microsoft.com/office/drawing/2014/main" id="{31D354B1-43B1-33B8-5C88-CB3E7ED3D998}"/>
              </a:ext>
            </a:extLst>
          </p:cNvPr>
          <p:cNvSpPr>
            <a:spLocks noGrp="1"/>
          </p:cNvSpPr>
          <p:nvPr>
            <p:ph type="body" idx="1"/>
          </p:nvPr>
        </p:nvSpPr>
        <p:spPr/>
        <p:txBody>
          <a:bodyPr/>
          <a:lstStyle/>
          <a:p>
            <a:pPr fontAlgn="base"/>
            <a:r>
              <a:rPr lang="en-US" b="1" dirty="0"/>
              <a:t>Two-dimensional Parity check</a:t>
            </a:r>
            <a:r>
              <a:rPr lang="en-US" dirty="0"/>
              <a:t> bits are calculated for each row, which is equivalent to a simple parity check bit.</a:t>
            </a:r>
          </a:p>
          <a:p>
            <a:pPr fontAlgn="base"/>
            <a:r>
              <a:rPr lang="en-US" dirty="0"/>
              <a:t> Parity check bits are also calculated for all columns, then both are sent along with the data. </a:t>
            </a:r>
          </a:p>
          <a:p>
            <a:pPr fontAlgn="base"/>
            <a:r>
              <a:rPr lang="en-US" dirty="0"/>
              <a:t>At the receiving end, these are compared with the parity bits calculated on the received data.</a:t>
            </a:r>
          </a:p>
          <a:p>
            <a:endParaRPr lang="en-US" dirty="0"/>
          </a:p>
        </p:txBody>
      </p:sp>
    </p:spTree>
    <p:extLst>
      <p:ext uri="{BB962C8B-B14F-4D97-AF65-F5344CB8AC3E}">
        <p14:creationId xmlns:p14="http://schemas.microsoft.com/office/powerpoint/2010/main" val="2422746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F54D9A-C53F-41BC-B492-DBEA334E896F}"/>
              </a:ext>
            </a:extLst>
          </p:cNvPr>
          <p:cNvPicPr>
            <a:picLocks noChangeAspect="1"/>
          </p:cNvPicPr>
          <p:nvPr/>
        </p:nvPicPr>
        <p:blipFill>
          <a:blip r:embed="rId2"/>
          <a:stretch>
            <a:fillRect/>
          </a:stretch>
        </p:blipFill>
        <p:spPr>
          <a:xfrm>
            <a:off x="1809750" y="374573"/>
            <a:ext cx="5524500" cy="4538950"/>
          </a:xfrm>
          <a:prstGeom prst="rect">
            <a:avLst/>
          </a:prstGeom>
        </p:spPr>
      </p:pic>
    </p:spTree>
    <p:extLst>
      <p:ext uri="{BB962C8B-B14F-4D97-AF65-F5344CB8AC3E}">
        <p14:creationId xmlns:p14="http://schemas.microsoft.com/office/powerpoint/2010/main" val="33183269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C7F2-B238-3463-772D-98B4457CFF21}"/>
              </a:ext>
            </a:extLst>
          </p:cNvPr>
          <p:cNvSpPr>
            <a:spLocks noGrp="1"/>
          </p:cNvSpPr>
          <p:nvPr>
            <p:ph type="title"/>
          </p:nvPr>
        </p:nvSpPr>
        <p:spPr>
          <a:xfrm>
            <a:off x="311700" y="143219"/>
            <a:ext cx="8520600" cy="431406"/>
          </a:xfrm>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9B9FBCA7-990F-DD52-2232-9DC468949DBC}"/>
              </a:ext>
            </a:extLst>
          </p:cNvPr>
          <p:cNvSpPr>
            <a:spLocks noGrp="1"/>
          </p:cNvSpPr>
          <p:nvPr>
            <p:ph type="body" idx="1"/>
          </p:nvPr>
        </p:nvSpPr>
        <p:spPr>
          <a:xfrm>
            <a:off x="311700" y="738130"/>
            <a:ext cx="8520600" cy="3830745"/>
          </a:xfrm>
        </p:spPr>
        <p:txBody>
          <a:bodyPr/>
          <a:lstStyle/>
          <a:p>
            <a:pPr fontAlgn="base"/>
            <a:r>
              <a:rPr lang="en-US" b="1" dirty="0"/>
              <a:t>Advantages of Two-Dimensional Parity Check</a:t>
            </a:r>
          </a:p>
          <a:p>
            <a:pPr fontAlgn="base"/>
            <a:r>
              <a:rPr lang="en-US" dirty="0"/>
              <a:t>Two-Dimensional Parity Check can detect and correct all single bit error.</a:t>
            </a:r>
          </a:p>
          <a:p>
            <a:pPr fontAlgn="base"/>
            <a:r>
              <a:rPr lang="en-US" dirty="0"/>
              <a:t>Two-Dimensional Parity Check can detect two or three bit error that occur any where in the matrix.</a:t>
            </a:r>
          </a:p>
          <a:p>
            <a:pPr fontAlgn="base"/>
            <a:r>
              <a:rPr lang="en-US" b="1" dirty="0"/>
              <a:t>Disadvantages of Two-Dimensional Parity Check</a:t>
            </a:r>
          </a:p>
          <a:p>
            <a:pPr fontAlgn="base"/>
            <a:r>
              <a:rPr lang="en-US" dirty="0"/>
              <a:t>Two-Dimensional Parity Check can not correct two or three bit error. It can only detect two or three bit error.</a:t>
            </a:r>
          </a:p>
          <a:p>
            <a:pPr fontAlgn="base"/>
            <a:r>
              <a:rPr lang="en-US" dirty="0"/>
              <a:t>If we have a error in the parity bit then this scheme will not work.</a:t>
            </a:r>
          </a:p>
          <a:p>
            <a:endParaRPr lang="en-US" dirty="0"/>
          </a:p>
        </p:txBody>
      </p:sp>
    </p:spTree>
    <p:extLst>
      <p:ext uri="{BB962C8B-B14F-4D97-AF65-F5344CB8AC3E}">
        <p14:creationId xmlns:p14="http://schemas.microsoft.com/office/powerpoint/2010/main" val="25618288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FF5A-2A8C-1B29-76AE-0AEE32733D09}"/>
              </a:ext>
            </a:extLst>
          </p:cNvPr>
          <p:cNvSpPr>
            <a:spLocks noGrp="1"/>
          </p:cNvSpPr>
          <p:nvPr>
            <p:ph type="title"/>
          </p:nvPr>
        </p:nvSpPr>
        <p:spPr/>
        <p:txBody>
          <a:bodyPr>
            <a:normAutofit fontScale="90000"/>
          </a:bodyPr>
          <a:lstStyle/>
          <a:p>
            <a:r>
              <a:rPr lang="en-US" b="1" dirty="0"/>
              <a:t>Checksum</a:t>
            </a:r>
            <a:br>
              <a:rPr lang="en-US" b="1" dirty="0"/>
            </a:br>
            <a:endParaRPr lang="en-US" dirty="0"/>
          </a:p>
        </p:txBody>
      </p:sp>
      <p:sp>
        <p:nvSpPr>
          <p:cNvPr id="3" name="Text Placeholder 2">
            <a:extLst>
              <a:ext uri="{FF2B5EF4-FFF2-40B4-BE49-F238E27FC236}">
                <a16:creationId xmlns:a16="http://schemas.microsoft.com/office/drawing/2014/main" id="{317A79C7-8DAD-A8C2-D0B9-2D3F405B0506}"/>
              </a:ext>
            </a:extLst>
          </p:cNvPr>
          <p:cNvSpPr>
            <a:spLocks noGrp="1"/>
          </p:cNvSpPr>
          <p:nvPr>
            <p:ph type="body" idx="1"/>
          </p:nvPr>
        </p:nvSpPr>
        <p:spPr/>
        <p:txBody>
          <a:bodyPr/>
          <a:lstStyle/>
          <a:p>
            <a:r>
              <a:rPr lang="en-US" dirty="0"/>
              <a:t>Checksum error detection is a method used to identify errors in transmitted data. The process involves dividing the data into equally sized segments and using a </a:t>
            </a:r>
            <a:r>
              <a:rPr lang="en-US" u="sng" dirty="0">
                <a:hlinkClick r:id="rId2"/>
              </a:rPr>
              <a:t>1's complement</a:t>
            </a:r>
            <a:r>
              <a:rPr lang="en-US" dirty="0"/>
              <a:t> to calculate the sum of these segments. The calculated sum is then sent along with the data to the receiver. At the receiver's end, the same process is repeated and if all zeroes are obtained in the sum, it means that the data is correct.</a:t>
            </a:r>
          </a:p>
        </p:txBody>
      </p:sp>
    </p:spTree>
    <p:extLst>
      <p:ext uri="{BB962C8B-B14F-4D97-AF65-F5344CB8AC3E}">
        <p14:creationId xmlns:p14="http://schemas.microsoft.com/office/powerpoint/2010/main" val="16086945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DF5-FEEC-56CC-BB69-5416A1AA9F8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4C7DC28-FD2D-6BDD-27EE-67CF12F1108D}"/>
              </a:ext>
            </a:extLst>
          </p:cNvPr>
          <p:cNvSpPr>
            <a:spLocks noGrp="1"/>
          </p:cNvSpPr>
          <p:nvPr>
            <p:ph type="body" idx="1"/>
          </p:nvPr>
        </p:nvSpPr>
        <p:spPr/>
        <p:txBody>
          <a:bodyPr/>
          <a:lstStyle/>
          <a:p>
            <a:pPr fontAlgn="base"/>
            <a:r>
              <a:rPr lang="en-US" b="1" dirty="0"/>
              <a:t>Checksum - Operation at Sender's Side</a:t>
            </a:r>
          </a:p>
          <a:p>
            <a:pPr fontAlgn="base"/>
            <a:r>
              <a:rPr lang="en-US" dirty="0"/>
              <a:t>Firstly, the data is divided into k segments each of m bits.</a:t>
            </a:r>
          </a:p>
          <a:p>
            <a:pPr fontAlgn="base"/>
            <a:r>
              <a:rPr lang="en-US" dirty="0"/>
              <a:t>On the sender’s end, the segments are added using 1’s complement arithmetic to get the sum. The sum is complemented to get the checksum.</a:t>
            </a:r>
          </a:p>
          <a:p>
            <a:pPr fontAlgn="base"/>
            <a:r>
              <a:rPr lang="en-US" dirty="0"/>
              <a:t>The checksum segment is sent along with the data segments.</a:t>
            </a:r>
          </a:p>
          <a:p>
            <a:pPr fontAlgn="base"/>
            <a:r>
              <a:rPr lang="en-US" b="1" dirty="0"/>
              <a:t>Checksum - Operation at Receiver's Side</a:t>
            </a:r>
          </a:p>
          <a:p>
            <a:pPr fontAlgn="base"/>
            <a:r>
              <a:rPr lang="en-US" dirty="0"/>
              <a:t>At the receiver’s end, all received segments are added using 1’s complement arithmetic to get the sum. The sum is complemented.</a:t>
            </a:r>
          </a:p>
          <a:p>
            <a:pPr fontAlgn="base"/>
            <a:r>
              <a:rPr lang="en-US" dirty="0"/>
              <a:t>If the result is zero, the received data is accepted; otherwise discarded.</a:t>
            </a:r>
          </a:p>
          <a:p>
            <a:endParaRPr lang="en-US" dirty="0"/>
          </a:p>
        </p:txBody>
      </p:sp>
    </p:spTree>
    <p:extLst>
      <p:ext uri="{BB962C8B-B14F-4D97-AF65-F5344CB8AC3E}">
        <p14:creationId xmlns:p14="http://schemas.microsoft.com/office/powerpoint/2010/main" val="2802138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6082AA-4308-2419-22E9-F7A2E0B98F9B}"/>
              </a:ext>
            </a:extLst>
          </p:cNvPr>
          <p:cNvPicPr>
            <a:picLocks noChangeAspect="1"/>
          </p:cNvPicPr>
          <p:nvPr/>
        </p:nvPicPr>
        <p:blipFill>
          <a:blip r:embed="rId2"/>
          <a:stretch>
            <a:fillRect/>
          </a:stretch>
        </p:blipFill>
        <p:spPr>
          <a:xfrm>
            <a:off x="2014537" y="195262"/>
            <a:ext cx="5114925" cy="4752975"/>
          </a:xfrm>
          <a:prstGeom prst="rect">
            <a:avLst/>
          </a:prstGeom>
        </p:spPr>
      </p:pic>
    </p:spTree>
    <p:extLst>
      <p:ext uri="{BB962C8B-B14F-4D97-AF65-F5344CB8AC3E}">
        <p14:creationId xmlns:p14="http://schemas.microsoft.com/office/powerpoint/2010/main" val="145169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3">
            <a:alphaModFix/>
          </a:blip>
          <a:srcRect l="35552" t="12754" r="17857" b="22922"/>
          <a:stretch/>
        </p:blipFill>
        <p:spPr>
          <a:xfrm>
            <a:off x="2172350" y="354275"/>
            <a:ext cx="4892851" cy="3797576"/>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5083"/>
            <a:ext cx="8520600" cy="550718"/>
          </a:xfrm>
        </p:spPr>
        <p:txBody>
          <a:bodyPr>
            <a:normAutofit fontScale="90000"/>
          </a:bodyPr>
          <a:lstStyle/>
          <a:p>
            <a:r>
              <a:rPr lang="en-US" b="1" dirty="0"/>
              <a:t>Cyclic Redundancy Check (CRC)</a:t>
            </a:r>
            <a:br>
              <a:rPr lang="en-US" b="1" dirty="0"/>
            </a:br>
            <a:endParaRPr lang="en-US" dirty="0"/>
          </a:p>
        </p:txBody>
      </p:sp>
      <p:sp>
        <p:nvSpPr>
          <p:cNvPr id="3" name="Text Placeholder 2"/>
          <p:cNvSpPr>
            <a:spLocks noGrp="1"/>
          </p:cNvSpPr>
          <p:nvPr>
            <p:ph type="body" idx="1"/>
          </p:nvPr>
        </p:nvSpPr>
        <p:spPr>
          <a:xfrm>
            <a:off x="311700" y="789709"/>
            <a:ext cx="8520600" cy="4270664"/>
          </a:xfrm>
        </p:spPr>
        <p:txBody>
          <a:bodyPr/>
          <a:lstStyle/>
          <a:p>
            <a:pPr fontAlgn="base"/>
            <a:r>
              <a:rPr lang="en-GB" dirty="0"/>
              <a:t>Unlike the checksum scheme, which is based on addition, CRC is based on </a:t>
            </a:r>
            <a:r>
              <a:rPr lang="en-GB" u="sng" dirty="0">
                <a:hlinkClick r:id="rId2"/>
              </a:rPr>
              <a:t>binary division</a:t>
            </a:r>
            <a:r>
              <a:rPr lang="en-GB" dirty="0"/>
              <a:t>.</a:t>
            </a:r>
          </a:p>
          <a:p>
            <a:pPr fontAlgn="base"/>
            <a:r>
              <a:rPr lang="en-GB" dirty="0"/>
              <a:t>In CRC, a sequence of redundant bits, called cyclic redundancy check bits, are appended to the end of the data unit so that the resulting data unit becomes exactly divisible by a second, predetermined binary number.</a:t>
            </a:r>
          </a:p>
          <a:p>
            <a:pPr fontAlgn="base"/>
            <a:r>
              <a:rPr lang="en-GB" dirty="0"/>
              <a:t>At the destination, the incoming data unit is divided by the same number. If at this step there is no remainder, the data unit is assumed to be correct and is therefore accepted.</a:t>
            </a:r>
          </a:p>
          <a:p>
            <a:pPr fontAlgn="base"/>
            <a:r>
              <a:rPr lang="en-GB" dirty="0"/>
              <a:t>A remainder indicates that the data unit has been damaged in transit and therefore must be rejected.</a:t>
            </a:r>
          </a:p>
          <a:p>
            <a:endParaRPr lang="en-US" dirty="0"/>
          </a:p>
        </p:txBody>
      </p:sp>
    </p:spTree>
    <p:extLst>
      <p:ext uri="{BB962C8B-B14F-4D97-AF65-F5344CB8AC3E}">
        <p14:creationId xmlns:p14="http://schemas.microsoft.com/office/powerpoint/2010/main" val="37588228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8144" y="477982"/>
            <a:ext cx="7460673" cy="4405745"/>
          </a:xfrm>
          <a:prstGeom prst="rect">
            <a:avLst/>
          </a:prstGeom>
        </p:spPr>
      </p:pic>
    </p:spTree>
    <p:extLst>
      <p:ext uri="{BB962C8B-B14F-4D97-AF65-F5344CB8AC3E}">
        <p14:creationId xmlns:p14="http://schemas.microsoft.com/office/powerpoint/2010/main" val="27941230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Cont..</a:t>
            </a:r>
            <a:endParaRPr lang="en-US" dirty="0"/>
          </a:p>
        </p:txBody>
      </p:sp>
      <p:sp>
        <p:nvSpPr>
          <p:cNvPr id="3" name="Text Placeholder 2"/>
          <p:cNvSpPr>
            <a:spLocks noGrp="1"/>
          </p:cNvSpPr>
          <p:nvPr>
            <p:ph type="body" idx="1"/>
          </p:nvPr>
        </p:nvSpPr>
        <p:spPr>
          <a:xfrm>
            <a:off x="311700" y="924792"/>
            <a:ext cx="8520600" cy="4145972"/>
          </a:xfrm>
        </p:spPr>
        <p:txBody>
          <a:bodyPr/>
          <a:lstStyle/>
          <a:p>
            <a:pPr fontAlgn="base"/>
            <a:r>
              <a:rPr lang="en-GB" b="1" dirty="0"/>
              <a:t>CRC Working</a:t>
            </a:r>
          </a:p>
          <a:p>
            <a:pPr fontAlgn="base"/>
            <a:r>
              <a:rPr lang="en-GB" dirty="0"/>
              <a:t>We have given </a:t>
            </a:r>
            <a:r>
              <a:rPr lang="en-GB" dirty="0" err="1"/>
              <a:t>dataword</a:t>
            </a:r>
            <a:r>
              <a:rPr lang="en-GB" dirty="0"/>
              <a:t> of length n and divisor of length k.</a:t>
            </a:r>
          </a:p>
          <a:p>
            <a:pPr fontAlgn="base"/>
            <a:r>
              <a:rPr lang="en-GB" b="1" dirty="0"/>
              <a:t>Step 1: </a:t>
            </a:r>
            <a:r>
              <a:rPr lang="en-GB" dirty="0"/>
              <a:t>Append (k-1) zero's to the original message</a:t>
            </a:r>
          </a:p>
          <a:p>
            <a:pPr fontAlgn="base"/>
            <a:r>
              <a:rPr lang="en-GB" b="1" dirty="0"/>
              <a:t>Step 2: </a:t>
            </a:r>
            <a:r>
              <a:rPr lang="en-GB" dirty="0"/>
              <a:t>Perform modulo 2 division</a:t>
            </a:r>
          </a:p>
          <a:p>
            <a:pPr fontAlgn="base"/>
            <a:r>
              <a:rPr lang="en-GB" b="1" dirty="0"/>
              <a:t>Step 3: </a:t>
            </a:r>
            <a:r>
              <a:rPr lang="en-GB" dirty="0"/>
              <a:t>Remainder of division = CRC</a:t>
            </a:r>
          </a:p>
          <a:p>
            <a:pPr fontAlgn="base"/>
            <a:r>
              <a:rPr lang="en-GB" b="1" dirty="0"/>
              <a:t>Step 4: </a:t>
            </a:r>
            <a:r>
              <a:rPr lang="en-GB" dirty="0"/>
              <a:t>Code word = Data with append k-1 zero's + CRC</a:t>
            </a:r>
          </a:p>
          <a:p>
            <a:pPr fontAlgn="base"/>
            <a:r>
              <a:rPr lang="en-GB" dirty="0"/>
              <a:t>Note:</a:t>
            </a:r>
          </a:p>
          <a:p>
            <a:pPr fontAlgn="base"/>
            <a:r>
              <a:rPr lang="en-GB" dirty="0"/>
              <a:t>CRC must be k-1 bits</a:t>
            </a:r>
          </a:p>
          <a:p>
            <a:pPr fontAlgn="base"/>
            <a:r>
              <a:rPr lang="en-GB" dirty="0"/>
              <a:t>Length of Code word = n+k-1 bits</a:t>
            </a:r>
          </a:p>
          <a:p>
            <a:endParaRPr lang="en-US" dirty="0"/>
          </a:p>
        </p:txBody>
      </p:sp>
    </p:spTree>
    <p:extLst>
      <p:ext uri="{BB962C8B-B14F-4D97-AF65-F5344CB8AC3E}">
        <p14:creationId xmlns:p14="http://schemas.microsoft.com/office/powerpoint/2010/main" val="20327202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50374" y="344128"/>
            <a:ext cx="5743575" cy="4543425"/>
          </a:xfrm>
          <a:prstGeom prst="rect">
            <a:avLst/>
          </a:prstGeom>
        </p:spPr>
      </p:pic>
    </p:spTree>
    <p:extLst>
      <p:ext uri="{BB962C8B-B14F-4D97-AF65-F5344CB8AC3E}">
        <p14:creationId xmlns:p14="http://schemas.microsoft.com/office/powerpoint/2010/main" val="20690120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Hamming Code </a:t>
            </a:r>
            <a:endParaRPr lang="en-US" dirty="0"/>
          </a:p>
        </p:txBody>
      </p:sp>
      <p:sp>
        <p:nvSpPr>
          <p:cNvPr id="3" name="Text Placeholder 2"/>
          <p:cNvSpPr>
            <a:spLocks noGrp="1"/>
          </p:cNvSpPr>
          <p:nvPr>
            <p:ph type="body" idx="1"/>
          </p:nvPr>
        </p:nvSpPr>
        <p:spPr/>
        <p:txBody>
          <a:bodyPr/>
          <a:lstStyle/>
          <a:p>
            <a:r>
              <a:rPr lang="en-GB" dirty="0"/>
              <a:t>Hamming code is an error-correcting code used to ensure data accuracy during transmission or storage. </a:t>
            </a:r>
          </a:p>
          <a:p>
            <a:r>
              <a:rPr lang="en-GB" dirty="0"/>
              <a:t>Hamming code detects and corrects the errors that can occur when the data is moved or stored from the sender to the receiver. </a:t>
            </a:r>
          </a:p>
          <a:p>
            <a:r>
              <a:rPr lang="en-GB" dirty="0"/>
              <a:t>This simple and effective method helps improve the reliability of communication systems and digital storage. </a:t>
            </a:r>
          </a:p>
          <a:p>
            <a:r>
              <a:rPr lang="en-GB" dirty="0"/>
              <a:t>It adds extra bits to the original data, allowing the system to detect and correct single-bit errors.</a:t>
            </a:r>
          </a:p>
          <a:p>
            <a:r>
              <a:rPr lang="en-GB" dirty="0"/>
              <a:t> It is a technique developed by Richard Hamming in the 1950s.</a:t>
            </a:r>
            <a:endParaRPr lang="en-US" dirty="0"/>
          </a:p>
        </p:txBody>
      </p:sp>
    </p:spTree>
    <p:extLst>
      <p:ext uri="{BB962C8B-B14F-4D97-AF65-F5344CB8AC3E}">
        <p14:creationId xmlns:p14="http://schemas.microsoft.com/office/powerpoint/2010/main" val="23089587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5126-AF2C-D0BB-7D70-003B5B8E9610}"/>
              </a:ext>
            </a:extLst>
          </p:cNvPr>
          <p:cNvSpPr>
            <a:spLocks noGrp="1"/>
          </p:cNvSpPr>
          <p:nvPr>
            <p:ph type="title"/>
          </p:nvPr>
        </p:nvSpPr>
        <p:spPr>
          <a:xfrm>
            <a:off x="311700" y="135083"/>
            <a:ext cx="8520600" cy="561108"/>
          </a:xfrm>
        </p:spPr>
        <p:txBody>
          <a:bodyPr>
            <a:normAutofit fontScale="90000"/>
          </a:bodyPr>
          <a:lstStyle/>
          <a:p>
            <a:r>
              <a:rPr lang="en-US" b="1" dirty="0"/>
              <a:t>Types of Parity Bits</a:t>
            </a:r>
            <a:br>
              <a:rPr lang="en-US" b="1" dirty="0"/>
            </a:br>
            <a:endParaRPr lang="en-US" dirty="0"/>
          </a:p>
        </p:txBody>
      </p:sp>
      <p:sp>
        <p:nvSpPr>
          <p:cNvPr id="3" name="Text Placeholder 2">
            <a:extLst>
              <a:ext uri="{FF2B5EF4-FFF2-40B4-BE49-F238E27FC236}">
                <a16:creationId xmlns:a16="http://schemas.microsoft.com/office/drawing/2014/main" id="{330938E9-47A1-EC55-BE3D-97F7D272B98E}"/>
              </a:ext>
            </a:extLst>
          </p:cNvPr>
          <p:cNvSpPr>
            <a:spLocks noGrp="1"/>
          </p:cNvSpPr>
          <p:nvPr>
            <p:ph type="body" idx="1"/>
          </p:nvPr>
        </p:nvSpPr>
        <p:spPr>
          <a:xfrm>
            <a:off x="311700" y="831274"/>
            <a:ext cx="8520600" cy="4177144"/>
          </a:xfrm>
        </p:spPr>
        <p:txBody>
          <a:bodyPr>
            <a:normAutofit/>
          </a:bodyPr>
          <a:lstStyle/>
          <a:p>
            <a:pPr fontAlgn="base"/>
            <a:r>
              <a:rPr lang="en-US" dirty="0"/>
              <a:t>A parity bit is a bit appended to a data of binary bits to ensure that the total number of 1’s in the data is even or odd. Parity bits are used for error detection. There are two types of parity bits:</a:t>
            </a:r>
          </a:p>
          <a:p>
            <a:pPr fontAlgn="base"/>
            <a:r>
              <a:rPr lang="en-US" b="1" dirty="0"/>
              <a:t>Even Parity Bit:</a:t>
            </a:r>
            <a:r>
              <a:rPr lang="en-US" dirty="0"/>
              <a:t> In the case of even parity, for a given set of bits, the number of 1’s are counted. If that count is odd, the parity bit value is set to 1, making the total count of occurrences of 1’s an even number. If the total number of 1’s in a given set of bits is already even, the parity bit's value is 0.</a:t>
            </a:r>
          </a:p>
          <a:p>
            <a:pPr fontAlgn="base"/>
            <a:r>
              <a:rPr lang="en-US" b="1" dirty="0"/>
              <a:t>Odd Parity Bit: </a:t>
            </a:r>
            <a:r>
              <a:rPr lang="en-US" dirty="0"/>
              <a:t>In the case of odd parity, for a given set of bits, the number of 1’s are counted. If that count is even, the parity bit value is set to 1, making the total count of occurrences of 1’s an odd number. If the total number of 1’s in a given set of bits is already odd, the parity bit's value is 0.</a:t>
            </a:r>
          </a:p>
          <a:p>
            <a:endParaRPr lang="en-US" dirty="0"/>
          </a:p>
        </p:txBody>
      </p:sp>
    </p:spTree>
    <p:extLst>
      <p:ext uri="{BB962C8B-B14F-4D97-AF65-F5344CB8AC3E}">
        <p14:creationId xmlns:p14="http://schemas.microsoft.com/office/powerpoint/2010/main" val="20725140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40AD-0F6C-FD91-6E74-A65157ECD597}"/>
              </a:ext>
            </a:extLst>
          </p:cNvPr>
          <p:cNvSpPr>
            <a:spLocks noGrp="1"/>
          </p:cNvSpPr>
          <p:nvPr>
            <p:ph type="title"/>
          </p:nvPr>
        </p:nvSpPr>
        <p:spPr/>
        <p:txBody>
          <a:bodyPr>
            <a:normAutofit fontScale="90000"/>
          </a:bodyPr>
          <a:lstStyle/>
          <a:p>
            <a:r>
              <a:rPr lang="en-US" b="1" dirty="0"/>
              <a:t>Algorithm of Hamming Code</a:t>
            </a:r>
            <a:br>
              <a:rPr lang="en-US" b="1" dirty="0"/>
            </a:br>
            <a:endParaRPr lang="en-US" dirty="0"/>
          </a:p>
        </p:txBody>
      </p:sp>
      <p:sp>
        <p:nvSpPr>
          <p:cNvPr id="3" name="Text Placeholder 2">
            <a:extLst>
              <a:ext uri="{FF2B5EF4-FFF2-40B4-BE49-F238E27FC236}">
                <a16:creationId xmlns:a16="http://schemas.microsoft.com/office/drawing/2014/main" id="{D187E6A8-1FC2-2551-6D49-024FDF57DB8D}"/>
              </a:ext>
            </a:extLst>
          </p:cNvPr>
          <p:cNvSpPr>
            <a:spLocks noGrp="1"/>
          </p:cNvSpPr>
          <p:nvPr>
            <p:ph type="body" idx="1"/>
          </p:nvPr>
        </p:nvSpPr>
        <p:spPr/>
        <p:txBody>
          <a:bodyPr/>
          <a:lstStyle/>
          <a:p>
            <a:pPr fontAlgn="base"/>
            <a:r>
              <a:rPr lang="en-US" dirty="0"/>
              <a:t>Hamming Code is simply the use of extra parity bits to allow the identification of an error.</a:t>
            </a:r>
          </a:p>
          <a:p>
            <a:pPr fontAlgn="base"/>
            <a:r>
              <a:rPr lang="en-US" dirty="0"/>
              <a:t>Step 1: Write the bit positions starting from 1 in binary form (1, 10, 11, 100, </a:t>
            </a:r>
            <a:r>
              <a:rPr lang="en-US" dirty="0" err="1"/>
              <a:t>etc</a:t>
            </a:r>
            <a:r>
              <a:rPr lang="en-US" dirty="0"/>
              <a:t>).</a:t>
            </a:r>
          </a:p>
          <a:p>
            <a:pPr fontAlgn="base"/>
            <a:r>
              <a:rPr lang="en-US" dirty="0"/>
              <a:t>Step 2: All the bit positions that are a power of 2 are marked as parity bits (1, 2, 4, 8, </a:t>
            </a:r>
            <a:r>
              <a:rPr lang="en-US" dirty="0" err="1"/>
              <a:t>etc</a:t>
            </a:r>
            <a:r>
              <a:rPr lang="en-US" dirty="0"/>
              <a:t>).</a:t>
            </a:r>
          </a:p>
          <a:p>
            <a:pPr fontAlgn="base"/>
            <a:r>
              <a:rPr lang="en-US" dirty="0"/>
              <a:t>Step 3: All the other bit positions are marked as data bits.</a:t>
            </a:r>
          </a:p>
          <a:p>
            <a:endParaRPr lang="en-US" dirty="0"/>
          </a:p>
        </p:txBody>
      </p:sp>
    </p:spTree>
    <p:extLst>
      <p:ext uri="{BB962C8B-B14F-4D97-AF65-F5344CB8AC3E}">
        <p14:creationId xmlns:p14="http://schemas.microsoft.com/office/powerpoint/2010/main" val="12702165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5181-6577-1476-0806-47207326F768}"/>
              </a:ext>
            </a:extLst>
          </p:cNvPr>
          <p:cNvSpPr>
            <a:spLocks noGrp="1"/>
          </p:cNvSpPr>
          <p:nvPr>
            <p:ph type="title"/>
          </p:nvPr>
        </p:nvSpPr>
        <p:spPr>
          <a:xfrm>
            <a:off x="311700" y="197427"/>
            <a:ext cx="8520600" cy="488373"/>
          </a:xfrm>
        </p:spPr>
        <p:txBody>
          <a:bodyPr>
            <a:normAutofit fontScale="90000"/>
          </a:bodyPr>
          <a:lstStyle/>
          <a:p>
            <a:r>
              <a:rPr lang="en-US" dirty="0"/>
              <a:t>Cont..</a:t>
            </a:r>
          </a:p>
        </p:txBody>
      </p:sp>
      <p:sp>
        <p:nvSpPr>
          <p:cNvPr id="3" name="Text Placeholder 2">
            <a:extLst>
              <a:ext uri="{FF2B5EF4-FFF2-40B4-BE49-F238E27FC236}">
                <a16:creationId xmlns:a16="http://schemas.microsoft.com/office/drawing/2014/main" id="{7E087264-A214-3B1B-58D9-609BA08C0738}"/>
              </a:ext>
            </a:extLst>
          </p:cNvPr>
          <p:cNvSpPr>
            <a:spLocks noGrp="1"/>
          </p:cNvSpPr>
          <p:nvPr>
            <p:ph type="body" idx="1"/>
          </p:nvPr>
        </p:nvSpPr>
        <p:spPr>
          <a:xfrm>
            <a:off x="311700" y="758536"/>
            <a:ext cx="8520600" cy="4187537"/>
          </a:xfrm>
        </p:spPr>
        <p:txBody>
          <a:bodyPr>
            <a:normAutofit lnSpcReduction="10000"/>
          </a:bodyPr>
          <a:lstStyle/>
          <a:p>
            <a:pPr fontAlgn="base"/>
            <a:r>
              <a:rPr lang="en-US" dirty="0"/>
              <a:t>Step 4: Each data bit is included in a unique set of parity bits, as determined its bit position in binary form:</a:t>
            </a:r>
          </a:p>
          <a:p>
            <a:pPr fontAlgn="base"/>
            <a:r>
              <a:rPr lang="en-US" dirty="0"/>
              <a:t>Parity bit 1 covers all the bits positions whose binary representation includes a 1 in the least significant position (1, 3, 5, 7, 9, 11, </a:t>
            </a:r>
            <a:r>
              <a:rPr lang="en-US" dirty="0" err="1"/>
              <a:t>etc</a:t>
            </a:r>
            <a:r>
              <a:rPr lang="en-US" dirty="0"/>
              <a:t>).</a:t>
            </a:r>
          </a:p>
          <a:p>
            <a:pPr fontAlgn="base"/>
            <a:r>
              <a:rPr lang="en-US" dirty="0"/>
              <a:t>Parity bit 2 covers all the bits positions whose binary representation includes a 1 in the second position from the least significant bit (2, 3, 6, 7, 10, 11, </a:t>
            </a:r>
            <a:r>
              <a:rPr lang="en-US" dirty="0" err="1"/>
              <a:t>etc</a:t>
            </a:r>
            <a:r>
              <a:rPr lang="en-US" dirty="0"/>
              <a:t>).</a:t>
            </a:r>
          </a:p>
          <a:p>
            <a:pPr fontAlgn="base"/>
            <a:r>
              <a:rPr lang="en-US" dirty="0"/>
              <a:t>Parity bit 4 covers all the bits positions whose binary representation includes a 1 in the third position from the least significant bit (4–7, 12–15, 20–23, </a:t>
            </a:r>
            <a:r>
              <a:rPr lang="en-US" dirty="0" err="1"/>
              <a:t>etc</a:t>
            </a:r>
            <a:r>
              <a:rPr lang="en-US" dirty="0"/>
              <a:t>).</a:t>
            </a:r>
          </a:p>
          <a:p>
            <a:pPr fontAlgn="base"/>
            <a:r>
              <a:rPr lang="en-US" dirty="0"/>
              <a:t>Parity bit 8 covers all the bits positions whose binary representation includes a 1 in the fourth position from the least significant bit bits (8–15, 24–31, 40–47, </a:t>
            </a:r>
            <a:r>
              <a:rPr lang="en-US" dirty="0" err="1"/>
              <a:t>etc</a:t>
            </a:r>
            <a:r>
              <a:rPr lang="en-US" dirty="0"/>
              <a:t>).</a:t>
            </a:r>
          </a:p>
          <a:p>
            <a:pPr fontAlgn="base"/>
            <a:r>
              <a:rPr lang="en-US" dirty="0"/>
              <a:t>In general, each parity bit covers all bits where the bitwise AND of the parity position and the bit position is non-zero.</a:t>
            </a:r>
          </a:p>
          <a:p>
            <a:endParaRPr lang="en-US" dirty="0"/>
          </a:p>
        </p:txBody>
      </p:sp>
    </p:spTree>
    <p:extLst>
      <p:ext uri="{BB962C8B-B14F-4D97-AF65-F5344CB8AC3E}">
        <p14:creationId xmlns:p14="http://schemas.microsoft.com/office/powerpoint/2010/main" val="8667389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21A5-AD16-87FB-D93D-1D1AA86AC3E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63A5F5B-7A20-20A1-092B-7B3F6DBB9155}"/>
              </a:ext>
            </a:extLst>
          </p:cNvPr>
          <p:cNvSpPr>
            <a:spLocks noGrp="1"/>
          </p:cNvSpPr>
          <p:nvPr>
            <p:ph type="body" idx="1"/>
          </p:nvPr>
        </p:nvSpPr>
        <p:spPr/>
        <p:txBody>
          <a:bodyPr/>
          <a:lstStyle/>
          <a:p>
            <a:r>
              <a:rPr lang="en-US" dirty="0"/>
              <a:t>Step 5: Since we check for even parity set a parity bit to 1 if the total number of ones in the positions it checks is odd. Set a parity bit to 0 if the total number of ones in the positions it checks is even.</a:t>
            </a:r>
          </a:p>
        </p:txBody>
      </p:sp>
    </p:spTree>
    <p:extLst>
      <p:ext uri="{BB962C8B-B14F-4D97-AF65-F5344CB8AC3E}">
        <p14:creationId xmlns:p14="http://schemas.microsoft.com/office/powerpoint/2010/main" val="16634025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0065AB-C242-B153-3775-982245BCC1CD}"/>
              </a:ext>
            </a:extLst>
          </p:cNvPr>
          <p:cNvPicPr>
            <a:picLocks noChangeAspect="1"/>
          </p:cNvPicPr>
          <p:nvPr/>
        </p:nvPicPr>
        <p:blipFill>
          <a:blip r:embed="rId2"/>
          <a:stretch>
            <a:fillRect/>
          </a:stretch>
        </p:blipFill>
        <p:spPr>
          <a:xfrm>
            <a:off x="1205345" y="0"/>
            <a:ext cx="7128164" cy="5143500"/>
          </a:xfrm>
          <a:prstGeom prst="rect">
            <a:avLst/>
          </a:prstGeom>
        </p:spPr>
      </p:pic>
    </p:spTree>
    <p:extLst>
      <p:ext uri="{BB962C8B-B14F-4D97-AF65-F5344CB8AC3E}">
        <p14:creationId xmlns:p14="http://schemas.microsoft.com/office/powerpoint/2010/main" val="529881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Possible Services Offered to Network Layer</a:t>
            </a:r>
            <a:endParaRPr/>
          </a:p>
        </p:txBody>
      </p:sp>
      <p:sp>
        <p:nvSpPr>
          <p:cNvPr id="92" name="Google Shape;92;p19"/>
          <p:cNvSpPr txBox="1">
            <a:spLocks noGrp="1"/>
          </p:cNvSpPr>
          <p:nvPr>
            <p:ph type="body" idx="1"/>
          </p:nvPr>
        </p:nvSpPr>
        <p:spPr>
          <a:xfrm>
            <a:off x="311700" y="1152475"/>
            <a:ext cx="87231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solidFill>
                  <a:schemeClr val="dk1"/>
                </a:solidFill>
                <a:latin typeface="Times New Roman"/>
                <a:ea typeface="Times New Roman"/>
                <a:cs typeface="Times New Roman"/>
                <a:sym typeface="Times New Roman"/>
              </a:rPr>
              <a:t>1. Unacknowledged connectionless service: source machine send independent frames to the destination machine without having the destination machine acknowledge them.</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Example: Ethernet, Voice over IP, etc.</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2. Acknowledged connectionless service: Each frame send by the Data Link layer is acknowledged and the sender knows if a specific frame has been received or lost.This service is useful for commutation when an unreliable channel is being utilized (e.g., 802.11 WiFi).</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5E40-9230-ACC3-2E60-EC04069D73DD}"/>
              </a:ext>
            </a:extLst>
          </p:cNvPr>
          <p:cNvSpPr>
            <a:spLocks noGrp="1"/>
          </p:cNvSpPr>
          <p:nvPr>
            <p:ph type="title"/>
          </p:nvPr>
        </p:nvSpPr>
        <p:spPr>
          <a:xfrm>
            <a:off x="311700" y="132435"/>
            <a:ext cx="8520600" cy="577850"/>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11532765-E819-8132-91AD-D5549F2411FD}"/>
              </a:ext>
            </a:extLst>
          </p:cNvPr>
          <p:cNvSpPr>
            <a:spLocks noGrp="1"/>
          </p:cNvSpPr>
          <p:nvPr>
            <p:ph type="body" idx="1"/>
          </p:nvPr>
        </p:nvSpPr>
        <p:spPr>
          <a:xfrm>
            <a:off x="311700" y="831273"/>
            <a:ext cx="8520600" cy="3737602"/>
          </a:xfrm>
        </p:spPr>
        <p:txBody>
          <a:bodyPr/>
          <a:lstStyle/>
          <a:p>
            <a:pPr fontAlgn="base"/>
            <a:r>
              <a:rPr lang="en-US" b="1" dirty="0"/>
              <a:t>Determining The Position of Redundant Bits</a:t>
            </a:r>
          </a:p>
          <a:p>
            <a:pPr fontAlgn="base"/>
            <a:r>
              <a:rPr lang="en-US" dirty="0"/>
              <a:t>A redundancy bits are placed at positions that correspond to the power of 2. As in the above example:</a:t>
            </a:r>
          </a:p>
          <a:p>
            <a:pPr fontAlgn="base"/>
            <a:r>
              <a:rPr lang="en-US" dirty="0"/>
              <a:t>The number of data bits = 7</a:t>
            </a:r>
          </a:p>
          <a:p>
            <a:pPr fontAlgn="base"/>
            <a:r>
              <a:rPr lang="en-US" dirty="0"/>
              <a:t>The number of redundant bits = 4</a:t>
            </a:r>
          </a:p>
          <a:p>
            <a:pPr fontAlgn="base"/>
            <a:r>
              <a:rPr lang="en-US" dirty="0"/>
              <a:t>The total number of bits = 7+4=11</a:t>
            </a:r>
          </a:p>
          <a:p>
            <a:pPr fontAlgn="base"/>
            <a:r>
              <a:rPr lang="en-US" dirty="0"/>
              <a:t>The redundant bits are placed at positions corresponding to power of 2 that is 1, 2, 4, and 8</a:t>
            </a:r>
          </a:p>
          <a:p>
            <a:r>
              <a:rPr lang="en-US" dirty="0"/>
              <a:t/>
            </a:r>
            <a:br>
              <a:rPr lang="en-US" dirty="0"/>
            </a:br>
            <a:endParaRPr lang="en-US" dirty="0"/>
          </a:p>
        </p:txBody>
      </p:sp>
      <p:pic>
        <p:nvPicPr>
          <p:cNvPr id="4" name="Picture 3">
            <a:extLst>
              <a:ext uri="{FF2B5EF4-FFF2-40B4-BE49-F238E27FC236}">
                <a16:creationId xmlns:a16="http://schemas.microsoft.com/office/drawing/2014/main" id="{223B9FAC-319F-1569-921D-87A6E2E9AF38}"/>
              </a:ext>
            </a:extLst>
          </p:cNvPr>
          <p:cNvPicPr>
            <a:picLocks noChangeAspect="1"/>
          </p:cNvPicPr>
          <p:nvPr/>
        </p:nvPicPr>
        <p:blipFill>
          <a:blip r:embed="rId2"/>
          <a:stretch>
            <a:fillRect/>
          </a:stretch>
        </p:blipFill>
        <p:spPr>
          <a:xfrm>
            <a:off x="2444894" y="3253270"/>
            <a:ext cx="5667375" cy="1581150"/>
          </a:xfrm>
          <a:prstGeom prst="rect">
            <a:avLst/>
          </a:prstGeom>
        </p:spPr>
      </p:pic>
    </p:spTree>
    <p:extLst>
      <p:ext uri="{BB962C8B-B14F-4D97-AF65-F5344CB8AC3E}">
        <p14:creationId xmlns:p14="http://schemas.microsoft.com/office/powerpoint/2010/main" val="1071273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8E5-DEDD-7667-754B-F17FABC352BD}"/>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0D898A06-EDDD-9785-3DB9-89BAF8059A95}"/>
              </a:ext>
            </a:extLst>
          </p:cNvPr>
          <p:cNvSpPr>
            <a:spLocks noGrp="1"/>
          </p:cNvSpPr>
          <p:nvPr>
            <p:ph type="body" idx="1"/>
          </p:nvPr>
        </p:nvSpPr>
        <p:spPr/>
        <p:txBody>
          <a:bodyPr/>
          <a:lstStyle/>
          <a:p>
            <a:pPr fontAlgn="base"/>
            <a:r>
              <a:rPr lang="en-US" dirty="0"/>
              <a:t>Suppose the data to be transmitted is 1011001 from sender to receiver, the bits will be placed as follows: </a:t>
            </a:r>
          </a:p>
          <a:p>
            <a:r>
              <a:rPr lang="en-US" dirty="0"/>
              <a:t/>
            </a:r>
            <a:br>
              <a:rPr lang="en-US" dirty="0"/>
            </a:br>
            <a:endParaRPr lang="en-US" dirty="0"/>
          </a:p>
        </p:txBody>
      </p:sp>
      <p:pic>
        <p:nvPicPr>
          <p:cNvPr id="4" name="Picture 3">
            <a:extLst>
              <a:ext uri="{FF2B5EF4-FFF2-40B4-BE49-F238E27FC236}">
                <a16:creationId xmlns:a16="http://schemas.microsoft.com/office/drawing/2014/main" id="{248AE120-AB68-FE25-6D87-37D5AE15D545}"/>
              </a:ext>
            </a:extLst>
          </p:cNvPr>
          <p:cNvPicPr>
            <a:picLocks noChangeAspect="1"/>
          </p:cNvPicPr>
          <p:nvPr/>
        </p:nvPicPr>
        <p:blipFill>
          <a:blip r:embed="rId2"/>
          <a:stretch>
            <a:fillRect/>
          </a:stretch>
        </p:blipFill>
        <p:spPr>
          <a:xfrm>
            <a:off x="2109787" y="2057400"/>
            <a:ext cx="4924425" cy="1028700"/>
          </a:xfrm>
          <a:prstGeom prst="rect">
            <a:avLst/>
          </a:prstGeom>
        </p:spPr>
      </p:pic>
    </p:spTree>
    <p:extLst>
      <p:ext uri="{BB962C8B-B14F-4D97-AF65-F5344CB8AC3E}">
        <p14:creationId xmlns:p14="http://schemas.microsoft.com/office/powerpoint/2010/main" val="24861377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C3EE-13E7-CECF-A96A-CDE8FAB0481B}"/>
              </a:ext>
            </a:extLst>
          </p:cNvPr>
          <p:cNvSpPr>
            <a:spLocks noGrp="1"/>
          </p:cNvSpPr>
          <p:nvPr>
            <p:ph type="title"/>
          </p:nvPr>
        </p:nvSpPr>
        <p:spPr/>
        <p:txBody>
          <a:bodyPr>
            <a:normAutofit fontScale="90000"/>
          </a:bodyPr>
          <a:lstStyle/>
          <a:p>
            <a:r>
              <a:rPr lang="en-US" b="1" dirty="0"/>
              <a:t>Determining The Parity Bits According to Even Parity</a:t>
            </a:r>
            <a:br>
              <a:rPr lang="en-US" b="1" dirty="0"/>
            </a:br>
            <a:endParaRPr lang="en-US" dirty="0"/>
          </a:p>
        </p:txBody>
      </p:sp>
      <p:sp>
        <p:nvSpPr>
          <p:cNvPr id="3" name="Text Placeholder 2">
            <a:extLst>
              <a:ext uri="{FF2B5EF4-FFF2-40B4-BE49-F238E27FC236}">
                <a16:creationId xmlns:a16="http://schemas.microsoft.com/office/drawing/2014/main" id="{84E6F609-6AEB-9F9C-269C-60E680F1ED8A}"/>
              </a:ext>
            </a:extLst>
          </p:cNvPr>
          <p:cNvSpPr>
            <a:spLocks noGrp="1"/>
          </p:cNvSpPr>
          <p:nvPr>
            <p:ph type="body" idx="1"/>
          </p:nvPr>
        </p:nvSpPr>
        <p:spPr/>
        <p:txBody>
          <a:bodyPr/>
          <a:lstStyle/>
          <a:p>
            <a:r>
              <a:rPr lang="en-US" dirty="0"/>
              <a:t>R1 bit is calculated using parity check at all the bits positions whose binary representation includes a 1 in the least significant position. R1: bits 1, 3, 5, 7, 9, 11 </a:t>
            </a:r>
          </a:p>
          <a:p>
            <a:endParaRPr lang="en-US" dirty="0"/>
          </a:p>
        </p:txBody>
      </p:sp>
      <p:pic>
        <p:nvPicPr>
          <p:cNvPr id="4" name="Picture 3">
            <a:extLst>
              <a:ext uri="{FF2B5EF4-FFF2-40B4-BE49-F238E27FC236}">
                <a16:creationId xmlns:a16="http://schemas.microsoft.com/office/drawing/2014/main" id="{C93C721F-9F99-D76C-5EA2-69CC10890248}"/>
              </a:ext>
            </a:extLst>
          </p:cNvPr>
          <p:cNvPicPr>
            <a:picLocks noChangeAspect="1"/>
          </p:cNvPicPr>
          <p:nvPr/>
        </p:nvPicPr>
        <p:blipFill>
          <a:blip r:embed="rId2"/>
          <a:stretch>
            <a:fillRect/>
          </a:stretch>
        </p:blipFill>
        <p:spPr>
          <a:xfrm>
            <a:off x="1914525" y="2066059"/>
            <a:ext cx="5314950" cy="2362200"/>
          </a:xfrm>
          <a:prstGeom prst="rect">
            <a:avLst/>
          </a:prstGeom>
        </p:spPr>
      </p:pic>
    </p:spTree>
    <p:extLst>
      <p:ext uri="{BB962C8B-B14F-4D97-AF65-F5344CB8AC3E}">
        <p14:creationId xmlns:p14="http://schemas.microsoft.com/office/powerpoint/2010/main" val="4003997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1656-BEBE-0D49-BEF2-0931E1345DDE}"/>
              </a:ext>
            </a:extLst>
          </p:cNvPr>
          <p:cNvSpPr>
            <a:spLocks noGrp="1"/>
          </p:cNvSpPr>
          <p:nvPr>
            <p:ph type="title"/>
          </p:nvPr>
        </p:nvSpPr>
        <p:spPr>
          <a:xfrm>
            <a:off x="311700" y="187037"/>
            <a:ext cx="8520600" cy="498764"/>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3C7E7481-C32D-54C1-F147-C4D6A40FFEB7}"/>
              </a:ext>
            </a:extLst>
          </p:cNvPr>
          <p:cNvSpPr>
            <a:spLocks noGrp="1"/>
          </p:cNvSpPr>
          <p:nvPr>
            <p:ph type="body" idx="1"/>
          </p:nvPr>
        </p:nvSpPr>
        <p:spPr>
          <a:xfrm>
            <a:off x="311700" y="893618"/>
            <a:ext cx="8520600" cy="3675257"/>
          </a:xfrm>
        </p:spPr>
        <p:txBody>
          <a:bodyPr/>
          <a:lstStyle/>
          <a:p>
            <a:pPr fontAlgn="base"/>
            <a:r>
              <a:rPr lang="en-US" dirty="0"/>
              <a:t>To find the redundant bit R1, we check for even parity. Since the total number of 1’s in all the bit positions corresponding to R1 is an even number. So, the value of R1 (parity bit’s value) = 0.</a:t>
            </a:r>
          </a:p>
          <a:p>
            <a:pPr fontAlgn="base"/>
            <a:r>
              <a:rPr lang="en-US" dirty="0"/>
              <a:t>R2 bit is calculated using parity check at all the bits positions whose binary representation includes a 1 in the second position from the least significant bit. R2: bits 2,3,6,7,10,11 </a:t>
            </a:r>
          </a:p>
          <a:p>
            <a:endParaRPr lang="en-US" dirty="0"/>
          </a:p>
        </p:txBody>
      </p:sp>
      <p:pic>
        <p:nvPicPr>
          <p:cNvPr id="4" name="Picture 3">
            <a:extLst>
              <a:ext uri="{FF2B5EF4-FFF2-40B4-BE49-F238E27FC236}">
                <a16:creationId xmlns:a16="http://schemas.microsoft.com/office/drawing/2014/main" id="{A4DEB677-A0EB-D843-B98C-AAC09EB11A6D}"/>
              </a:ext>
            </a:extLst>
          </p:cNvPr>
          <p:cNvPicPr>
            <a:picLocks noChangeAspect="1"/>
          </p:cNvPicPr>
          <p:nvPr/>
        </p:nvPicPr>
        <p:blipFill>
          <a:blip r:embed="rId2"/>
          <a:stretch>
            <a:fillRect/>
          </a:stretch>
        </p:blipFill>
        <p:spPr>
          <a:xfrm>
            <a:off x="3135890" y="2571750"/>
            <a:ext cx="5324475" cy="2085975"/>
          </a:xfrm>
          <a:prstGeom prst="rect">
            <a:avLst/>
          </a:prstGeom>
        </p:spPr>
      </p:pic>
    </p:spTree>
    <p:extLst>
      <p:ext uri="{BB962C8B-B14F-4D97-AF65-F5344CB8AC3E}">
        <p14:creationId xmlns:p14="http://schemas.microsoft.com/office/powerpoint/2010/main" val="5011000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CD64-C434-7019-386F-4F0DEACB4F4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8F8BCDE-2FBF-8CD0-3EF7-628D8EBDCBD3}"/>
              </a:ext>
            </a:extLst>
          </p:cNvPr>
          <p:cNvSpPr>
            <a:spLocks noGrp="1"/>
          </p:cNvSpPr>
          <p:nvPr>
            <p:ph type="body" idx="1"/>
          </p:nvPr>
        </p:nvSpPr>
        <p:spPr/>
        <p:txBody>
          <a:bodyPr/>
          <a:lstStyle/>
          <a:p>
            <a:pPr fontAlgn="base"/>
            <a:r>
              <a:rPr lang="en-US" dirty="0"/>
              <a:t>To find the redundant bit R2, we check for even parity. Since the total number of 1’s in all the bit positions corresponding to R2 is odd the value of R2(parity bit’s value)=1</a:t>
            </a:r>
          </a:p>
          <a:p>
            <a:pPr fontAlgn="base"/>
            <a:r>
              <a:rPr lang="en-US" dirty="0"/>
              <a:t>R4 bit is calculated using parity check at all the bits positions whose binary representation includes a 1 in the third position from the least significant bit. R4: bits 4, 5, 6, 7 </a:t>
            </a:r>
          </a:p>
          <a:p>
            <a:endParaRPr lang="en-US" dirty="0"/>
          </a:p>
        </p:txBody>
      </p:sp>
    </p:spTree>
    <p:extLst>
      <p:ext uri="{BB962C8B-B14F-4D97-AF65-F5344CB8AC3E}">
        <p14:creationId xmlns:p14="http://schemas.microsoft.com/office/powerpoint/2010/main" val="36191415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734ED-965E-75C6-6265-4246A1439F76}"/>
              </a:ext>
            </a:extLst>
          </p:cNvPr>
          <p:cNvPicPr>
            <a:picLocks noChangeAspect="1"/>
          </p:cNvPicPr>
          <p:nvPr/>
        </p:nvPicPr>
        <p:blipFill>
          <a:blip r:embed="rId2"/>
          <a:stretch>
            <a:fillRect/>
          </a:stretch>
        </p:blipFill>
        <p:spPr>
          <a:xfrm>
            <a:off x="1895475" y="1438275"/>
            <a:ext cx="5353050" cy="2821998"/>
          </a:xfrm>
          <a:prstGeom prst="rect">
            <a:avLst/>
          </a:prstGeom>
        </p:spPr>
      </p:pic>
    </p:spTree>
    <p:extLst>
      <p:ext uri="{BB962C8B-B14F-4D97-AF65-F5344CB8AC3E}">
        <p14:creationId xmlns:p14="http://schemas.microsoft.com/office/powerpoint/2010/main" val="6688481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1DF1-C12C-4782-E18E-09841485BA0E}"/>
              </a:ext>
            </a:extLst>
          </p:cNvPr>
          <p:cNvSpPr>
            <a:spLocks noGrp="1"/>
          </p:cNvSpPr>
          <p:nvPr>
            <p:ph type="title"/>
          </p:nvPr>
        </p:nvSpPr>
        <p:spPr>
          <a:xfrm>
            <a:off x="311700" y="176645"/>
            <a:ext cx="8520600" cy="540328"/>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88CCD7E0-9D6D-C7A6-4161-9155508CDFBD}"/>
              </a:ext>
            </a:extLst>
          </p:cNvPr>
          <p:cNvSpPr>
            <a:spLocks noGrp="1"/>
          </p:cNvSpPr>
          <p:nvPr>
            <p:ph type="body" idx="1"/>
          </p:nvPr>
        </p:nvSpPr>
        <p:spPr>
          <a:xfrm>
            <a:off x="311700" y="914400"/>
            <a:ext cx="8520600" cy="4052455"/>
          </a:xfrm>
        </p:spPr>
        <p:txBody>
          <a:bodyPr/>
          <a:lstStyle/>
          <a:p>
            <a:pPr fontAlgn="base"/>
            <a:r>
              <a:rPr lang="en-US" dirty="0"/>
              <a:t>To find the redundant bit R4, we check for even parity. Since the total number of 1’s in all the bit positions corresponding to R4 is odd so the value of R4(parity bit’s value) = 1</a:t>
            </a:r>
          </a:p>
          <a:p>
            <a:pPr fontAlgn="base"/>
            <a:r>
              <a:rPr lang="en-US" dirty="0"/>
              <a:t>R8 bit is calculated using parity check at all the bits positions whose binary representation includes a 1 in the fourth position from the least significant bit. R8: bit 8,9,10,11</a:t>
            </a:r>
          </a:p>
          <a:p>
            <a:endParaRPr lang="en-US" dirty="0"/>
          </a:p>
        </p:txBody>
      </p:sp>
      <p:pic>
        <p:nvPicPr>
          <p:cNvPr id="4" name="Picture 3">
            <a:extLst>
              <a:ext uri="{FF2B5EF4-FFF2-40B4-BE49-F238E27FC236}">
                <a16:creationId xmlns:a16="http://schemas.microsoft.com/office/drawing/2014/main" id="{319FD382-0C38-AF04-D0CD-2E00EE894B5E}"/>
              </a:ext>
            </a:extLst>
          </p:cNvPr>
          <p:cNvPicPr>
            <a:picLocks noChangeAspect="1"/>
          </p:cNvPicPr>
          <p:nvPr/>
        </p:nvPicPr>
        <p:blipFill>
          <a:blip r:embed="rId2"/>
          <a:stretch>
            <a:fillRect/>
          </a:stretch>
        </p:blipFill>
        <p:spPr>
          <a:xfrm>
            <a:off x="3241125" y="2571750"/>
            <a:ext cx="5591175" cy="2276475"/>
          </a:xfrm>
          <a:prstGeom prst="rect">
            <a:avLst/>
          </a:prstGeom>
        </p:spPr>
      </p:pic>
    </p:spTree>
    <p:extLst>
      <p:ext uri="{BB962C8B-B14F-4D97-AF65-F5344CB8AC3E}">
        <p14:creationId xmlns:p14="http://schemas.microsoft.com/office/powerpoint/2010/main" val="26455633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2991-C6A9-E670-D8DF-9EAC5477E79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5BC3B40-F7FC-A105-DAE7-1B3519AC92BC}"/>
              </a:ext>
            </a:extLst>
          </p:cNvPr>
          <p:cNvSpPr>
            <a:spLocks noGrp="1"/>
          </p:cNvSpPr>
          <p:nvPr>
            <p:ph type="body" idx="1"/>
          </p:nvPr>
        </p:nvSpPr>
        <p:spPr/>
        <p:txBody>
          <a:bodyPr/>
          <a:lstStyle/>
          <a:p>
            <a:r>
              <a:rPr lang="en-US" dirty="0"/>
              <a:t>To find the redundant bit R8, we check for even parity. Since the total number of 1’s in all the bit positions corresponding to R8 is an even number the value of R8(parity bit’s value)=0. Thus, the data transferred is:</a:t>
            </a:r>
          </a:p>
          <a:p>
            <a:endParaRPr lang="en-US" dirty="0"/>
          </a:p>
        </p:txBody>
      </p:sp>
      <p:pic>
        <p:nvPicPr>
          <p:cNvPr id="4" name="Picture 3">
            <a:extLst>
              <a:ext uri="{FF2B5EF4-FFF2-40B4-BE49-F238E27FC236}">
                <a16:creationId xmlns:a16="http://schemas.microsoft.com/office/drawing/2014/main" id="{C6AA417B-2AE3-0A9D-F0F7-BBF9D176597B}"/>
              </a:ext>
            </a:extLst>
          </p:cNvPr>
          <p:cNvPicPr>
            <a:picLocks noChangeAspect="1"/>
          </p:cNvPicPr>
          <p:nvPr/>
        </p:nvPicPr>
        <p:blipFill>
          <a:blip r:embed="rId2"/>
          <a:stretch>
            <a:fillRect/>
          </a:stretch>
        </p:blipFill>
        <p:spPr>
          <a:xfrm>
            <a:off x="2028825" y="2434937"/>
            <a:ext cx="5086350" cy="876300"/>
          </a:xfrm>
          <a:prstGeom prst="rect">
            <a:avLst/>
          </a:prstGeom>
        </p:spPr>
      </p:pic>
    </p:spTree>
    <p:extLst>
      <p:ext uri="{BB962C8B-B14F-4D97-AF65-F5344CB8AC3E}">
        <p14:creationId xmlns:p14="http://schemas.microsoft.com/office/powerpoint/2010/main" val="15728419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A000-C3D9-40D8-5D45-A4DF285E881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E288842-551F-37C6-0FDE-78529D04FA27}"/>
              </a:ext>
            </a:extLst>
          </p:cNvPr>
          <p:cNvSpPr>
            <a:spLocks noGrp="1"/>
          </p:cNvSpPr>
          <p:nvPr>
            <p:ph type="body" idx="1"/>
          </p:nvPr>
        </p:nvSpPr>
        <p:spPr/>
        <p:txBody>
          <a:bodyPr/>
          <a:lstStyle/>
          <a:p>
            <a:pPr fontAlgn="base"/>
            <a:r>
              <a:rPr lang="en-US" b="1" dirty="0"/>
              <a:t>Error Detection and Correction</a:t>
            </a:r>
          </a:p>
          <a:p>
            <a:pPr fontAlgn="base"/>
            <a:r>
              <a:rPr lang="en-US" dirty="0"/>
              <a:t>Suppose in the above example the 6th bit is changed from 0 to 1 during data transmission, then it gives new parity values in the </a:t>
            </a:r>
            <a:r>
              <a:rPr lang="en-US" u="sng" dirty="0">
                <a:hlinkClick r:id="rId2"/>
              </a:rPr>
              <a:t>binary number</a:t>
            </a:r>
            <a:r>
              <a:rPr lang="en-US" dirty="0"/>
              <a:t>: </a:t>
            </a:r>
          </a:p>
          <a:p>
            <a:endParaRPr lang="en-US" dirty="0"/>
          </a:p>
        </p:txBody>
      </p:sp>
    </p:spTree>
    <p:extLst>
      <p:ext uri="{BB962C8B-B14F-4D97-AF65-F5344CB8AC3E}">
        <p14:creationId xmlns:p14="http://schemas.microsoft.com/office/powerpoint/2010/main" val="28789155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16410-FD59-8986-69FB-9C1C5C40B05A}"/>
              </a:ext>
            </a:extLst>
          </p:cNvPr>
          <p:cNvPicPr>
            <a:picLocks noChangeAspect="1"/>
          </p:cNvPicPr>
          <p:nvPr/>
        </p:nvPicPr>
        <p:blipFill>
          <a:blip r:embed="rId2"/>
          <a:stretch>
            <a:fillRect/>
          </a:stretch>
        </p:blipFill>
        <p:spPr>
          <a:xfrm>
            <a:off x="1585912" y="257175"/>
            <a:ext cx="5972175" cy="4629150"/>
          </a:xfrm>
          <a:prstGeom prst="rect">
            <a:avLst/>
          </a:prstGeom>
        </p:spPr>
      </p:pic>
    </p:spTree>
    <p:extLst>
      <p:ext uri="{BB962C8B-B14F-4D97-AF65-F5344CB8AC3E}">
        <p14:creationId xmlns:p14="http://schemas.microsoft.com/office/powerpoint/2010/main" val="480663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body" idx="1"/>
          </p:nvPr>
        </p:nvSpPr>
        <p:spPr>
          <a:xfrm>
            <a:off x="300800" y="158200"/>
            <a:ext cx="8531400" cy="4410600"/>
          </a:xfrm>
          <a:prstGeom prst="rect">
            <a:avLst/>
          </a:prstGeom>
          <a:noFill/>
          <a:ln>
            <a:noFill/>
          </a:ln>
        </p:spPr>
        <p:txBody>
          <a:bodyPr spcFirstLastPara="1" wrap="square" lIns="91425" tIns="91425" rIns="91425" bIns="91425" anchor="t" anchorCtr="0">
            <a:noAutofit/>
          </a:bodyPr>
          <a:lstStyle/>
          <a:p>
            <a:pPr marL="0" marR="0" lvl="0" indent="0" algn="l" rtl="0">
              <a:lnSpc>
                <a:spcPct val="95000"/>
              </a:lnSpc>
              <a:spcBef>
                <a:spcPts val="0"/>
              </a:spcBef>
              <a:spcAft>
                <a:spcPts val="0"/>
              </a:spcAft>
              <a:buSzPts val="770"/>
              <a:buNone/>
            </a:pPr>
            <a:r>
              <a:rPr lang="en" sz="1560">
                <a:solidFill>
                  <a:schemeClr val="dk1"/>
                </a:solidFill>
                <a:latin typeface="Times New Roman"/>
                <a:ea typeface="Times New Roman"/>
                <a:cs typeface="Times New Roman"/>
                <a:sym typeface="Times New Roman"/>
              </a:rPr>
              <a:t>3. Acknowledged connection-oriented service: </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Source and Destination establish a connection first.</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 Each frame sent is numbered</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 Data link layer guarantees that each frame sent is indeed</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received.</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 It guarantees that each frame is received only once and that all</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frames are received in the correct order.</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 Examples:</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0"/>
              </a:spcAft>
              <a:buSzPts val="770"/>
              <a:buNone/>
            </a:pPr>
            <a:r>
              <a:rPr lang="en" sz="1560">
                <a:solidFill>
                  <a:schemeClr val="dk1"/>
                </a:solidFill>
                <a:latin typeface="Times New Roman"/>
                <a:ea typeface="Times New Roman"/>
                <a:cs typeface="Times New Roman"/>
                <a:sym typeface="Times New Roman"/>
              </a:rPr>
              <a:t>– Satellite channel communication,Long-distance telephone communication, etc.</a:t>
            </a:r>
            <a:endParaRPr sz="1560">
              <a:solidFill>
                <a:schemeClr val="dk1"/>
              </a:solidFill>
              <a:latin typeface="Times New Roman"/>
              <a:ea typeface="Times New Roman"/>
              <a:cs typeface="Times New Roman"/>
              <a:sym typeface="Times New Roman"/>
            </a:endParaRPr>
          </a:p>
          <a:p>
            <a:pPr marL="0" marR="0" lvl="0" indent="0" algn="l" rtl="0">
              <a:lnSpc>
                <a:spcPct val="95000"/>
              </a:lnSpc>
              <a:spcBef>
                <a:spcPts val="1200"/>
              </a:spcBef>
              <a:spcAft>
                <a:spcPts val="1200"/>
              </a:spcAft>
              <a:buSzPts val="770"/>
              <a:buNone/>
            </a:pPr>
            <a:r>
              <a:rPr lang="en" sz="1560">
                <a:solidFill>
                  <a:schemeClr val="dk1"/>
                </a:solidFill>
                <a:latin typeface="Times New Roman"/>
                <a:ea typeface="Times New Roman"/>
                <a:cs typeface="Times New Roman"/>
                <a:sym typeface="Times New Roman"/>
              </a:rPr>
              <a:t>• Three distinct phases: 1. Connection is established 2. One or more frames are transmitted. 3. Finally, the connection is released</a:t>
            </a:r>
            <a:endParaRPr sz="156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3DBE-2156-B64E-2896-AFCEF4893358}"/>
              </a:ext>
            </a:extLst>
          </p:cNvPr>
          <p:cNvSpPr>
            <a:spLocks noGrp="1"/>
          </p:cNvSpPr>
          <p:nvPr>
            <p:ph type="title"/>
          </p:nvPr>
        </p:nvSpPr>
        <p:spPr>
          <a:xfrm>
            <a:off x="311700" y="103909"/>
            <a:ext cx="8520600" cy="665018"/>
          </a:xfrm>
        </p:spPr>
        <p:txBody>
          <a:bodyPr>
            <a:normAutofit/>
          </a:bodyPr>
          <a:lstStyle/>
          <a:p>
            <a:r>
              <a:rPr lang="en-US" dirty="0"/>
              <a:t>Cont..</a:t>
            </a:r>
          </a:p>
        </p:txBody>
      </p:sp>
      <p:sp>
        <p:nvSpPr>
          <p:cNvPr id="3" name="Text Placeholder 2">
            <a:extLst>
              <a:ext uri="{FF2B5EF4-FFF2-40B4-BE49-F238E27FC236}">
                <a16:creationId xmlns:a16="http://schemas.microsoft.com/office/drawing/2014/main" id="{B0275112-9547-F6EC-0C8A-910167532FB7}"/>
              </a:ext>
            </a:extLst>
          </p:cNvPr>
          <p:cNvSpPr>
            <a:spLocks noGrp="1"/>
          </p:cNvSpPr>
          <p:nvPr>
            <p:ph type="body" idx="1"/>
          </p:nvPr>
        </p:nvSpPr>
        <p:spPr>
          <a:xfrm>
            <a:off x="311700" y="581892"/>
            <a:ext cx="8520600" cy="4457700"/>
          </a:xfrm>
        </p:spPr>
        <p:txBody>
          <a:bodyPr>
            <a:normAutofit/>
          </a:bodyPr>
          <a:lstStyle/>
          <a:p>
            <a:pPr fontAlgn="base"/>
            <a:r>
              <a:rPr lang="en-US" dirty="0"/>
              <a:t>For all the parity bits we will check the number of 1's in their respective bit positions.</a:t>
            </a:r>
          </a:p>
          <a:p>
            <a:pPr fontAlgn="base"/>
            <a:r>
              <a:rPr lang="en-US" dirty="0"/>
              <a:t>For R1: bits 1, 3, 5, 7, 9, 11. We can see that the number of 1's in these bit positions are 4 and that's even so we get a 0 for this.</a:t>
            </a:r>
          </a:p>
          <a:p>
            <a:pPr fontAlgn="base"/>
            <a:r>
              <a:rPr lang="en-US" dirty="0"/>
              <a:t>For R2: bits 2,3,6,7,10,11 . We can see that the number of 1's in these bit positions are 5 and that's odd so we get a 1 for this.</a:t>
            </a:r>
          </a:p>
          <a:p>
            <a:pPr fontAlgn="base"/>
            <a:r>
              <a:rPr lang="en-US" dirty="0"/>
              <a:t>For R4: bits 4, 5, 6, 7 . We can see that the number of 1's in these bit positions are 3 and that's odd so we get a 1 for this.</a:t>
            </a:r>
          </a:p>
          <a:p>
            <a:pPr fontAlgn="base"/>
            <a:r>
              <a:rPr lang="en-US" dirty="0"/>
              <a:t>For R8: bit 8,9,10,11 . We can see that the number of 1's in these bit positions are 2 and that's even so we get a 0 for this.</a:t>
            </a:r>
          </a:p>
          <a:p>
            <a:pPr fontAlgn="base"/>
            <a:r>
              <a:rPr lang="en-US" dirty="0"/>
              <a:t>The bits give the binary number 0110 whose decimal representation is 6. Thus, bit 6 contains an error. To correct the error the 6th bit is changed from 1 to 0.</a:t>
            </a:r>
          </a:p>
          <a:p>
            <a:endParaRPr lang="en-US" dirty="0"/>
          </a:p>
        </p:txBody>
      </p:sp>
    </p:spTree>
    <p:extLst>
      <p:ext uri="{BB962C8B-B14F-4D97-AF65-F5344CB8AC3E}">
        <p14:creationId xmlns:p14="http://schemas.microsoft.com/office/powerpoint/2010/main" val="2257580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9E5A-CA35-49F2-FBB3-D3681B57DE28}"/>
              </a:ext>
            </a:extLst>
          </p:cNvPr>
          <p:cNvSpPr>
            <a:spLocks noGrp="1"/>
          </p:cNvSpPr>
          <p:nvPr>
            <p:ph type="title"/>
          </p:nvPr>
        </p:nvSpPr>
        <p:spPr/>
        <p:txBody>
          <a:bodyPr>
            <a:normAutofit fontScale="90000"/>
          </a:bodyPr>
          <a:lstStyle/>
          <a:p>
            <a:r>
              <a:rPr lang="en-US" b="1" dirty="0"/>
              <a:t>Features of Hamming Code</a:t>
            </a:r>
            <a:br>
              <a:rPr lang="en-US" b="1" dirty="0"/>
            </a:br>
            <a:endParaRPr lang="en-US" dirty="0"/>
          </a:p>
        </p:txBody>
      </p:sp>
      <p:sp>
        <p:nvSpPr>
          <p:cNvPr id="3" name="Text Placeholder 2">
            <a:extLst>
              <a:ext uri="{FF2B5EF4-FFF2-40B4-BE49-F238E27FC236}">
                <a16:creationId xmlns:a16="http://schemas.microsoft.com/office/drawing/2014/main" id="{A130D3B7-FDB9-8D60-E81E-D4DA42C89F75}"/>
              </a:ext>
            </a:extLst>
          </p:cNvPr>
          <p:cNvSpPr>
            <a:spLocks noGrp="1"/>
          </p:cNvSpPr>
          <p:nvPr>
            <p:ph type="body" idx="1"/>
          </p:nvPr>
        </p:nvSpPr>
        <p:spPr/>
        <p:txBody>
          <a:bodyPr>
            <a:normAutofit fontScale="92500" lnSpcReduction="20000"/>
          </a:bodyPr>
          <a:lstStyle/>
          <a:p>
            <a:pPr fontAlgn="base"/>
            <a:r>
              <a:rPr lang="en-US" b="1" dirty="0"/>
              <a:t>Error Detection and Correction:</a:t>
            </a:r>
            <a:r>
              <a:rPr lang="en-US" dirty="0"/>
              <a:t> Hamming code is designed to detect and correct single-bit errors that may occur during the transmission of data. This ensures that the recipient receives the same data that was transmitted by the sender.</a:t>
            </a:r>
          </a:p>
          <a:p>
            <a:pPr fontAlgn="base"/>
            <a:r>
              <a:rPr lang="en-US" b="1" dirty="0"/>
              <a:t>Redundancy: </a:t>
            </a:r>
            <a:r>
              <a:rPr lang="en-US" dirty="0"/>
              <a:t>Hamming code uses redundant bits to add additional information to the data being transmitted. This redundancy allows the recipient to detect and correct errors that may have occurred during transmission.</a:t>
            </a:r>
          </a:p>
          <a:p>
            <a:pPr fontAlgn="base"/>
            <a:r>
              <a:rPr lang="en-US" b="1" dirty="0"/>
              <a:t>Efficiency: </a:t>
            </a:r>
            <a:r>
              <a:rPr lang="en-US" dirty="0"/>
              <a:t>Hamming code is a relatively simple and efficient error-correction technique that does not require a lot of computational resources. This makes it ideal for use in low-power and low-bandwidth communication networks.</a:t>
            </a:r>
          </a:p>
          <a:p>
            <a:pPr fontAlgn="base"/>
            <a:r>
              <a:rPr lang="en-US" b="1" dirty="0"/>
              <a:t>Widely Used: </a:t>
            </a:r>
            <a:r>
              <a:rPr lang="en-US" dirty="0"/>
              <a:t>Hamming code is a widely used error-correction technique and is used in a variety of applications, including telecommunications, computer networks, and data storage systems.</a:t>
            </a:r>
          </a:p>
          <a:p>
            <a:endParaRPr lang="en-US" dirty="0"/>
          </a:p>
        </p:txBody>
      </p:sp>
    </p:spTree>
    <p:extLst>
      <p:ext uri="{BB962C8B-B14F-4D97-AF65-F5344CB8AC3E}">
        <p14:creationId xmlns:p14="http://schemas.microsoft.com/office/powerpoint/2010/main" val="5490035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9D5F-3107-74A6-D626-887C9F22689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F3DF814-BCF5-5E35-7BA7-33CC7C5493FA}"/>
              </a:ext>
            </a:extLst>
          </p:cNvPr>
          <p:cNvSpPr>
            <a:spLocks noGrp="1"/>
          </p:cNvSpPr>
          <p:nvPr>
            <p:ph type="body" idx="1"/>
          </p:nvPr>
        </p:nvSpPr>
        <p:spPr/>
        <p:txBody>
          <a:bodyPr/>
          <a:lstStyle/>
          <a:p>
            <a:pPr fontAlgn="base"/>
            <a:r>
              <a:rPr lang="en-US" b="1" dirty="0"/>
              <a:t>Single Error Correction: </a:t>
            </a:r>
            <a:r>
              <a:rPr lang="en-US" dirty="0"/>
              <a:t>Hamming code is capable of correcting a single-bit error, which makes it ideal for use in applications where errors are likely to occur due to external factors such as electromagnetic interference.</a:t>
            </a:r>
          </a:p>
          <a:p>
            <a:pPr fontAlgn="base"/>
            <a:r>
              <a:rPr lang="en-US" b="1" dirty="0"/>
              <a:t>Limited Multiple Error Correction: </a:t>
            </a:r>
            <a:r>
              <a:rPr lang="en-US" dirty="0"/>
              <a:t>Hamming code can only correct a limited number of multiple errors. In applications where multiple errors are likely to occur, more advanced error-correction techniques may be required.</a:t>
            </a:r>
          </a:p>
          <a:p>
            <a:endParaRPr lang="en-US" dirty="0"/>
          </a:p>
        </p:txBody>
      </p:sp>
    </p:spTree>
    <p:extLst>
      <p:ext uri="{BB962C8B-B14F-4D97-AF65-F5344CB8AC3E}">
        <p14:creationId xmlns:p14="http://schemas.microsoft.com/office/powerpoint/2010/main" val="1462211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D646-C4E1-E4AA-E869-B8D0737E9EFC}"/>
              </a:ext>
            </a:extLst>
          </p:cNvPr>
          <p:cNvSpPr>
            <a:spLocks noGrp="1"/>
          </p:cNvSpPr>
          <p:nvPr>
            <p:ph type="title"/>
          </p:nvPr>
        </p:nvSpPr>
        <p:spPr/>
        <p:txBody>
          <a:bodyPr>
            <a:normAutofit fontScale="90000"/>
          </a:bodyPr>
          <a:lstStyle/>
          <a:p>
            <a:r>
              <a:rPr lang="en-US" b="1" dirty="0"/>
              <a:t>Advantages of Hamming Code</a:t>
            </a:r>
            <a:br>
              <a:rPr lang="en-US" b="1" dirty="0"/>
            </a:br>
            <a:endParaRPr lang="en-US" dirty="0"/>
          </a:p>
        </p:txBody>
      </p:sp>
      <p:sp>
        <p:nvSpPr>
          <p:cNvPr id="3" name="Text Placeholder 2">
            <a:extLst>
              <a:ext uri="{FF2B5EF4-FFF2-40B4-BE49-F238E27FC236}">
                <a16:creationId xmlns:a16="http://schemas.microsoft.com/office/drawing/2014/main" id="{96A2CADB-A93D-03A8-BAEF-67B4A15C4D94}"/>
              </a:ext>
            </a:extLst>
          </p:cNvPr>
          <p:cNvSpPr>
            <a:spLocks noGrp="1"/>
          </p:cNvSpPr>
          <p:nvPr>
            <p:ph type="body" idx="1"/>
          </p:nvPr>
        </p:nvSpPr>
        <p:spPr/>
        <p:txBody>
          <a:bodyPr>
            <a:normAutofit fontScale="92500" lnSpcReduction="20000"/>
          </a:bodyPr>
          <a:lstStyle/>
          <a:p>
            <a:pPr fontAlgn="base"/>
            <a:r>
              <a:rPr lang="en-US" dirty="0"/>
              <a:t>Hamming code can detect and correct single-bit errors, enhancing data reliability during transmission and storage.</a:t>
            </a:r>
          </a:p>
          <a:p>
            <a:pPr fontAlgn="base"/>
            <a:r>
              <a:rPr lang="en-US" dirty="0"/>
              <a:t>It adds a minimal number of redundant bits to the original data, maintaining a good balance between data integrity and overhead. The algorithm for generating and checking Hamming code is straightforward and can be easily implemented in both hardware and software.</a:t>
            </a:r>
          </a:p>
          <a:p>
            <a:pPr fontAlgn="base"/>
            <a:r>
              <a:rPr lang="en-US" dirty="0"/>
              <a:t>By detecting and correcting errors, Hamming code ensures that the received data is accurate, reducing the chances of data corruption.</a:t>
            </a:r>
          </a:p>
          <a:p>
            <a:pPr fontAlgn="base"/>
            <a:r>
              <a:rPr lang="en-US" dirty="0"/>
              <a:t>Hamming code is widely used in various fields such as computer memory (RAM), data storage devices, and communication systems.</a:t>
            </a:r>
          </a:p>
          <a:p>
            <a:pPr fontAlgn="base"/>
            <a:r>
              <a:rPr lang="en-US" dirty="0"/>
              <a:t>Compared to more complex error correction codes, Hamming code provides a cost-effective solution for applications where single-bit error correction is sufficient.</a:t>
            </a:r>
          </a:p>
          <a:p>
            <a:endParaRPr lang="en-US" dirty="0"/>
          </a:p>
        </p:txBody>
      </p:sp>
    </p:spTree>
    <p:extLst>
      <p:ext uri="{BB962C8B-B14F-4D97-AF65-F5344CB8AC3E}">
        <p14:creationId xmlns:p14="http://schemas.microsoft.com/office/powerpoint/2010/main" val="32357834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0F8C-177A-8161-DCFB-D0F8997A5008}"/>
              </a:ext>
            </a:extLst>
          </p:cNvPr>
          <p:cNvSpPr>
            <a:spLocks noGrp="1"/>
          </p:cNvSpPr>
          <p:nvPr>
            <p:ph type="title"/>
          </p:nvPr>
        </p:nvSpPr>
        <p:spPr/>
        <p:txBody>
          <a:bodyPr>
            <a:normAutofit fontScale="90000"/>
          </a:bodyPr>
          <a:lstStyle/>
          <a:p>
            <a:r>
              <a:rPr lang="en-US" dirty="0"/>
              <a:t>Disadvantages of Hamming Code</a:t>
            </a:r>
          </a:p>
        </p:txBody>
      </p:sp>
      <p:sp>
        <p:nvSpPr>
          <p:cNvPr id="3" name="Text Placeholder 2">
            <a:extLst>
              <a:ext uri="{FF2B5EF4-FFF2-40B4-BE49-F238E27FC236}">
                <a16:creationId xmlns:a16="http://schemas.microsoft.com/office/drawing/2014/main" id="{B38E2D1A-919C-2D73-512D-004A628F0ED1}"/>
              </a:ext>
            </a:extLst>
          </p:cNvPr>
          <p:cNvSpPr>
            <a:spLocks noGrp="1"/>
          </p:cNvSpPr>
          <p:nvPr>
            <p:ph type="body" idx="1"/>
          </p:nvPr>
        </p:nvSpPr>
        <p:spPr/>
        <p:txBody>
          <a:bodyPr>
            <a:normAutofit lnSpcReduction="10000"/>
          </a:bodyPr>
          <a:lstStyle/>
          <a:p>
            <a:pPr fontAlgn="base"/>
            <a:r>
              <a:rPr lang="en-US" dirty="0"/>
              <a:t>Hamming code can only correct single-bit errors. It is unable to correct multiple-bit errors, which limits its effectiveness in environments with high error rates.</a:t>
            </a:r>
          </a:p>
          <a:p>
            <a:pPr fontAlgn="base"/>
            <a:r>
              <a:rPr lang="en-US" dirty="0"/>
              <a:t>While it can detect single-bit and some two-bit errors, Hamming code cannot detect all multiple-bit errors. This reduces its reliability in certain applications.</a:t>
            </a:r>
          </a:p>
          <a:p>
            <a:pPr fontAlgn="base"/>
            <a:r>
              <a:rPr lang="en-US" dirty="0"/>
              <a:t>Although it uses fewer redundant bits compared to some other error correction methods, the addition of these bits still increases the overall data size, which can be a drawback in bandwidth-constrained environments.</a:t>
            </a:r>
          </a:p>
          <a:p>
            <a:pPr fontAlgn="base"/>
            <a:r>
              <a:rPr lang="en-US" dirty="0"/>
              <a:t>Implementing Hamming code requires additional hardware or software resources for error detection and correction, which can be a limitation in resource-constrained systems.</a:t>
            </a:r>
          </a:p>
          <a:p>
            <a:endParaRPr lang="en-US" dirty="0"/>
          </a:p>
        </p:txBody>
      </p:sp>
    </p:spTree>
    <p:extLst>
      <p:ext uri="{BB962C8B-B14F-4D97-AF65-F5344CB8AC3E}">
        <p14:creationId xmlns:p14="http://schemas.microsoft.com/office/powerpoint/2010/main" val="5178805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Advantages of Error Detection</a:t>
            </a:r>
            <a:br>
              <a:rPr lang="en-GB" b="1" dirty="0"/>
            </a:br>
            <a:endParaRPr lang="en-US" dirty="0"/>
          </a:p>
        </p:txBody>
      </p:sp>
      <p:sp>
        <p:nvSpPr>
          <p:cNvPr id="3" name="Text Placeholder 2"/>
          <p:cNvSpPr>
            <a:spLocks noGrp="1"/>
          </p:cNvSpPr>
          <p:nvPr>
            <p:ph type="body" idx="1"/>
          </p:nvPr>
        </p:nvSpPr>
        <p:spPr/>
        <p:txBody>
          <a:bodyPr/>
          <a:lstStyle/>
          <a:p>
            <a:pPr fontAlgn="base"/>
            <a:r>
              <a:rPr lang="en-GB" b="1" dirty="0"/>
              <a:t>Increased Data Reliability:</a:t>
            </a:r>
            <a:r>
              <a:rPr lang="en-GB" dirty="0"/>
              <a:t> Error detection ensures that the data transmitted over the network is reliable, accurate, and free from errors. This ensures that the recipient receives the same data that was transmitted by the sender.</a:t>
            </a:r>
          </a:p>
          <a:p>
            <a:pPr fontAlgn="base"/>
            <a:r>
              <a:rPr lang="en-GB" b="1" dirty="0"/>
              <a:t>Improved Network Performance: </a:t>
            </a:r>
            <a:r>
              <a:rPr lang="en-GB" dirty="0"/>
              <a:t>Error detection mechanisms can help to identify and isolate network issues that are causing errors. This can help to improve the overall performance of the network and reduce downtime.</a:t>
            </a:r>
          </a:p>
          <a:p>
            <a:pPr fontAlgn="base"/>
            <a:r>
              <a:rPr lang="en-GB" b="1" dirty="0"/>
              <a:t>Enhanced Data Security: </a:t>
            </a:r>
            <a:r>
              <a:rPr lang="en-GB" dirty="0"/>
              <a:t>Error detection can also help to ensure that the data transmitted over the network is secure and has not been tampered with.</a:t>
            </a:r>
          </a:p>
          <a:p>
            <a:endParaRPr lang="en-US" dirty="0"/>
          </a:p>
        </p:txBody>
      </p:sp>
    </p:spTree>
    <p:extLst>
      <p:ext uri="{BB962C8B-B14F-4D97-AF65-F5344CB8AC3E}">
        <p14:creationId xmlns:p14="http://schemas.microsoft.com/office/powerpoint/2010/main" val="19915035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Disadvantages of Error Detection</a:t>
            </a:r>
            <a:br>
              <a:rPr lang="en-US" b="1" dirty="0"/>
            </a:br>
            <a:endParaRPr lang="en-US" dirty="0"/>
          </a:p>
        </p:txBody>
      </p:sp>
      <p:sp>
        <p:nvSpPr>
          <p:cNvPr id="3" name="Text Placeholder 2"/>
          <p:cNvSpPr>
            <a:spLocks noGrp="1"/>
          </p:cNvSpPr>
          <p:nvPr>
            <p:ph type="body" idx="1"/>
          </p:nvPr>
        </p:nvSpPr>
        <p:spPr>
          <a:xfrm>
            <a:off x="311700" y="1017725"/>
            <a:ext cx="8520600" cy="3551150"/>
          </a:xfrm>
        </p:spPr>
        <p:txBody>
          <a:bodyPr/>
          <a:lstStyle/>
          <a:p>
            <a:pPr fontAlgn="base"/>
            <a:r>
              <a:rPr lang="en-GB" b="1" dirty="0"/>
              <a:t>Overhead</a:t>
            </a:r>
            <a:r>
              <a:rPr lang="en-GB" dirty="0"/>
              <a:t>:</a:t>
            </a:r>
            <a:r>
              <a:rPr lang="en-GB" b="1" dirty="0"/>
              <a:t> </a:t>
            </a:r>
            <a:r>
              <a:rPr lang="en-GB" dirty="0"/>
              <a:t>Error detection requires additional resources and processing power, which can lead to increased overhead on the network. This can result in slower network performance and increased latency.</a:t>
            </a:r>
          </a:p>
          <a:p>
            <a:pPr fontAlgn="base"/>
            <a:r>
              <a:rPr lang="en-GB" b="1" dirty="0"/>
              <a:t>False Positives: </a:t>
            </a:r>
            <a:r>
              <a:rPr lang="en-GB" dirty="0"/>
              <a:t>Error detection mechanisms can sometimes generate false positives, which can result in unnecessary retransmission of data. This can further increase the overhead on the network.</a:t>
            </a:r>
          </a:p>
          <a:p>
            <a:pPr fontAlgn="base"/>
            <a:r>
              <a:rPr lang="en-GB" b="1" dirty="0"/>
              <a:t>Limited Error Correction:</a:t>
            </a:r>
            <a:r>
              <a:rPr lang="en-GB" dirty="0"/>
              <a:t> Error detection can only identify errors but cannot correct them. This means that the recipient must rely on the sender to retransmit the data, which can lead to further delays and increased network overhead.</a:t>
            </a:r>
          </a:p>
          <a:p>
            <a:endParaRPr lang="en-US" dirty="0"/>
          </a:p>
        </p:txBody>
      </p:sp>
    </p:spTree>
    <p:extLst>
      <p:ext uri="{BB962C8B-B14F-4D97-AF65-F5344CB8AC3E}">
        <p14:creationId xmlns:p14="http://schemas.microsoft.com/office/powerpoint/2010/main" val="12679286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497000" y="445025"/>
            <a:ext cx="8335200" cy="398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46698"/>
              <a:buNone/>
            </a:pPr>
            <a:r>
              <a:rPr lang="en" sz="2120" b="1"/>
              <a:t>Types of Error</a:t>
            </a:r>
            <a:endParaRPr sz="2120" b="1"/>
          </a:p>
        </p:txBody>
      </p:sp>
      <p:sp>
        <p:nvSpPr>
          <p:cNvPr id="157" name="Google Shape;15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marR="0" lvl="0" indent="-317500" algn="l" rtl="0">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Single-Bit Error: In a single-bit error, only one bit in the data unit has changed.</a:t>
            </a:r>
            <a:endParaRPr sz="1400">
              <a:solidFill>
                <a:schemeClr val="dk1"/>
              </a:solidFill>
              <a:latin typeface="Times New Roman"/>
              <a:ea typeface="Times New Roman"/>
              <a:cs typeface="Times New Roman"/>
              <a:sym typeface="Times New Roman"/>
            </a:endParaRPr>
          </a:p>
          <a:p>
            <a:pPr marL="457200" marR="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457200" marR="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457200" marR="0" lvl="0" indent="-317500" algn="l" rtl="0">
              <a:lnSpc>
                <a:spcPct val="115000"/>
              </a:lnSpc>
              <a:spcBef>
                <a:spcPts val="12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Burst Error: A burst error means that 2 or more bits in the data unit have changed.</a:t>
            </a:r>
            <a:endParaRPr/>
          </a:p>
        </p:txBody>
      </p:sp>
      <p:pic>
        <p:nvPicPr>
          <p:cNvPr id="158" name="Google Shape;158;p30"/>
          <p:cNvPicPr preferRelativeResize="0"/>
          <p:nvPr/>
        </p:nvPicPr>
        <p:blipFill rotWithShape="1">
          <a:blip r:embed="rId3">
            <a:alphaModFix/>
          </a:blip>
          <a:srcRect/>
          <a:stretch/>
        </p:blipFill>
        <p:spPr>
          <a:xfrm>
            <a:off x="1512200" y="1523450"/>
            <a:ext cx="3908375" cy="902750"/>
          </a:xfrm>
          <a:prstGeom prst="rect">
            <a:avLst/>
          </a:prstGeom>
          <a:noFill/>
          <a:ln>
            <a:noFill/>
          </a:ln>
        </p:spPr>
      </p:pic>
      <p:pic>
        <p:nvPicPr>
          <p:cNvPr id="159" name="Google Shape;159;p30"/>
          <p:cNvPicPr preferRelativeResize="0"/>
          <p:nvPr/>
        </p:nvPicPr>
        <p:blipFill rotWithShape="1">
          <a:blip r:embed="rId4">
            <a:alphaModFix/>
          </a:blip>
          <a:srcRect/>
          <a:stretch/>
        </p:blipFill>
        <p:spPr>
          <a:xfrm>
            <a:off x="1672900" y="2772825"/>
            <a:ext cx="4957401" cy="1699475"/>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6813-BF11-DE63-09C6-64FFAC1ED53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43F8B82-80B4-DA2E-4603-71EC888E58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5898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433600" y="157400"/>
            <a:ext cx="8276100" cy="34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46698"/>
              <a:buNone/>
            </a:pPr>
            <a:r>
              <a:rPr lang="en" sz="2120" b="1"/>
              <a:t>Error Detection and Correction</a:t>
            </a:r>
            <a:endParaRPr sz="2120" b="1"/>
          </a:p>
        </p:txBody>
      </p:sp>
      <p:sp>
        <p:nvSpPr>
          <p:cNvPr id="165" name="Google Shape;165;p31"/>
          <p:cNvSpPr txBox="1">
            <a:spLocks noGrp="1"/>
          </p:cNvSpPr>
          <p:nvPr>
            <p:ph type="body" idx="1"/>
          </p:nvPr>
        </p:nvSpPr>
        <p:spPr>
          <a:xfrm>
            <a:off x="310900" y="590075"/>
            <a:ext cx="8521500" cy="44667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SzPts val="1800"/>
              <a:buNone/>
            </a:pPr>
            <a:r>
              <a:rPr lang="en" sz="1400" b="1">
                <a:solidFill>
                  <a:schemeClr val="dk1"/>
                </a:solidFill>
                <a:latin typeface="Times New Roman"/>
                <a:ea typeface="Times New Roman"/>
                <a:cs typeface="Times New Roman"/>
                <a:sym typeface="Times New Roman"/>
              </a:rPr>
              <a:t>Data can be corrupted during transmission. For reliable communication, errors must be detected and corrected.</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Two basic strategies to deal with errors: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a:t>
            </a:r>
            <a:r>
              <a:rPr lang="en" sz="1400" b="1">
                <a:solidFill>
                  <a:schemeClr val="dk1"/>
                </a:solidFill>
                <a:latin typeface="Times New Roman"/>
                <a:ea typeface="Times New Roman"/>
                <a:cs typeface="Times New Roman"/>
                <a:sym typeface="Times New Roman"/>
              </a:rPr>
              <a:t>Error correcting codes.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Include enough redundant information to enable the receiver to correct errors.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 </a:t>
            </a:r>
            <a:r>
              <a:rPr lang="en" sz="1400" b="1">
                <a:solidFill>
                  <a:schemeClr val="dk1"/>
                </a:solidFill>
                <a:latin typeface="Times New Roman"/>
                <a:ea typeface="Times New Roman"/>
                <a:cs typeface="Times New Roman"/>
                <a:sym typeface="Times New Roman"/>
              </a:rPr>
              <a:t>Error detecting codes.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Include only enough redundancy to detect an error has occurred (but not which error).</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Error codes are examined in Link Layer because this is the first place that we have run up against the problem of reliability transmitting groups of bits.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 Codes are reused because reliability is an overall concern.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 The error correcting code are also seen in the physical layer for noise channels.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400">
                <a:solidFill>
                  <a:schemeClr val="dk1"/>
                </a:solidFill>
                <a:latin typeface="Times New Roman"/>
                <a:ea typeface="Times New Roman"/>
                <a:cs typeface="Times New Roman"/>
                <a:sym typeface="Times New Roman"/>
              </a:rPr>
              <a:t>– Commonly they are used in link, network and transport layer.</a:t>
            </a:r>
            <a:endParaRPr sz="14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2. Framing</a:t>
            </a:r>
            <a:endParaRPr/>
          </a:p>
        </p:txBody>
      </p:sp>
      <p:sp>
        <p:nvSpPr>
          <p:cNvPr id="103" name="Google Shape;103;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n">
                <a:solidFill>
                  <a:schemeClr val="dk1"/>
                </a:solidFill>
              </a:rPr>
              <a:t>To provide service to the network layer the data link layer must use the service provided to it by physical layer.</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Stream of data bits provided to data link layer is not guaranteed to be without errors.</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Errors could be:</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Number of received bits does not match number of transmitted bits (deletion or insertion)</a:t>
            </a:r>
            <a:endParaRPr>
              <a:solidFill>
                <a:schemeClr val="dk1"/>
              </a:solidFill>
            </a:endParaRPr>
          </a:p>
          <a:p>
            <a:pPr marL="0" lvl="0" indent="0" algn="l" rtl="0">
              <a:lnSpc>
                <a:spcPct val="115000"/>
              </a:lnSpc>
              <a:spcBef>
                <a:spcPts val="1200"/>
              </a:spcBef>
              <a:spcAft>
                <a:spcPts val="0"/>
              </a:spcAft>
              <a:buSzPts val="1800"/>
              <a:buNone/>
            </a:pPr>
            <a:r>
              <a:rPr lang="en">
                <a:solidFill>
                  <a:schemeClr val="dk1"/>
                </a:solidFill>
              </a:rPr>
              <a:t>– Bit Value</a:t>
            </a:r>
            <a:endParaRPr>
              <a:solidFill>
                <a:schemeClr val="dk1"/>
              </a:solidFill>
            </a:endParaRPr>
          </a:p>
          <a:p>
            <a:pPr marL="0" lvl="0" indent="0" algn="l" rtl="0">
              <a:lnSpc>
                <a:spcPct val="115000"/>
              </a:lnSpc>
              <a:spcBef>
                <a:spcPts val="1200"/>
              </a:spcBef>
              <a:spcAft>
                <a:spcPts val="1200"/>
              </a:spcAft>
              <a:buSzPts val="1800"/>
              <a:buNone/>
            </a:pPr>
            <a:r>
              <a:rPr lang="en">
                <a:solidFill>
                  <a:schemeClr val="dk1"/>
                </a:solidFill>
              </a:rPr>
              <a:t>• It is up to data link layer to correct the errors if necessary.</a:t>
            </a:r>
            <a:endParaRPr>
              <a:solidFill>
                <a:schemeClr val="dk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471625" y="428100"/>
            <a:ext cx="8276100" cy="34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46698"/>
              <a:buNone/>
            </a:pPr>
            <a:r>
              <a:rPr lang="en" sz="2120"/>
              <a:t>Error Detection </a:t>
            </a:r>
            <a:endParaRPr sz="2120"/>
          </a:p>
        </p:txBody>
      </p:sp>
      <p:sp>
        <p:nvSpPr>
          <p:cNvPr id="171" name="Google Shape;171;p32"/>
          <p:cNvSpPr txBox="1">
            <a:spLocks noGrp="1"/>
          </p:cNvSpPr>
          <p:nvPr>
            <p:ph type="body" idx="1"/>
          </p:nvPr>
        </p:nvSpPr>
        <p:spPr>
          <a:xfrm>
            <a:off x="348925" y="843875"/>
            <a:ext cx="8521500" cy="4052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Redundancy</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Parity Check</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Cyclic Redundancy Check (CRC)</a:t>
            </a:r>
            <a:endParaRPr sz="14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Checksum</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400" b="1">
                <a:solidFill>
                  <a:schemeClr val="dk1"/>
                </a:solidFill>
                <a:latin typeface="Times New Roman"/>
                <a:ea typeface="Times New Roman"/>
                <a:cs typeface="Times New Roman"/>
                <a:sym typeface="Times New Roman"/>
              </a:rPr>
              <a:t>Redundancy: </a:t>
            </a:r>
            <a:r>
              <a:rPr lang="en" sz="1400">
                <a:solidFill>
                  <a:schemeClr val="dk1"/>
                </a:solidFill>
                <a:latin typeface="Times New Roman"/>
                <a:ea typeface="Times New Roman"/>
                <a:cs typeface="Times New Roman"/>
                <a:sym typeface="Times New Roman"/>
              </a:rPr>
              <a:t>Error detection uses the concept of </a:t>
            </a:r>
            <a:r>
              <a:rPr lang="en" sz="1400" b="1">
                <a:solidFill>
                  <a:schemeClr val="dk1"/>
                </a:solidFill>
                <a:latin typeface="Times New Roman"/>
                <a:ea typeface="Times New Roman"/>
                <a:cs typeface="Times New Roman"/>
                <a:sym typeface="Times New Roman"/>
              </a:rPr>
              <a:t>redundancy, which means adding extra bits for detecting errors at the destination.</a:t>
            </a:r>
            <a:endParaRPr sz="1400" b="1">
              <a:solidFill>
                <a:schemeClr val="dk1"/>
              </a:solidFill>
              <a:latin typeface="Times New Roman"/>
              <a:ea typeface="Times New Roman"/>
              <a:cs typeface="Times New Roman"/>
              <a:sym typeface="Times New Roman"/>
            </a:endParaRPr>
          </a:p>
        </p:txBody>
      </p:sp>
      <p:pic>
        <p:nvPicPr>
          <p:cNvPr id="172" name="Google Shape;172;p32"/>
          <p:cNvPicPr preferRelativeResize="0"/>
          <p:nvPr/>
        </p:nvPicPr>
        <p:blipFill rotWithShape="1">
          <a:blip r:embed="rId3">
            <a:alphaModFix/>
          </a:blip>
          <a:srcRect/>
          <a:stretch/>
        </p:blipFill>
        <p:spPr>
          <a:xfrm>
            <a:off x="2704974" y="2343350"/>
            <a:ext cx="4797824" cy="2665951"/>
          </a:xfrm>
          <a:prstGeom prst="rect">
            <a:avLst/>
          </a:prstGeom>
          <a:noFill/>
          <a:ln>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a:stretch/>
        </p:blipFill>
        <p:spPr>
          <a:xfrm>
            <a:off x="936900" y="1294222"/>
            <a:ext cx="6921224" cy="1745025"/>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SzPts val="2800"/>
              <a:buNone/>
            </a:pPr>
            <a:r>
              <a:rPr lang="en" sz="1691" b="1">
                <a:latin typeface="Times New Roman"/>
                <a:ea typeface="Times New Roman"/>
                <a:cs typeface="Times New Roman"/>
                <a:sym typeface="Times New Roman"/>
              </a:rPr>
              <a:t>Parity Check</a:t>
            </a:r>
            <a:endParaRPr sz="1691" b="1">
              <a:latin typeface="Times New Roman"/>
              <a:ea typeface="Times New Roman"/>
              <a:cs typeface="Times New Roman"/>
              <a:sym typeface="Times New Roman"/>
            </a:endParaRPr>
          </a:p>
        </p:txBody>
      </p:sp>
      <p:sp>
        <p:nvSpPr>
          <p:cNvPr id="183" name="Google Shape;183;p34"/>
          <p:cNvSpPr txBox="1">
            <a:spLocks noGrp="1"/>
          </p:cNvSpPr>
          <p:nvPr>
            <p:ph type="body" idx="1"/>
          </p:nvPr>
        </p:nvSpPr>
        <p:spPr>
          <a:xfrm>
            <a:off x="311700" y="835400"/>
            <a:ext cx="8520600" cy="37335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n" sz="1491">
                <a:solidFill>
                  <a:schemeClr val="dk1"/>
                </a:solidFill>
                <a:latin typeface="Times New Roman"/>
                <a:ea typeface="Times New Roman"/>
                <a:cs typeface="Times New Roman"/>
                <a:sym typeface="Times New Roman"/>
              </a:rPr>
              <a:t>Even-parity concept dig.:</a:t>
            </a:r>
            <a:endParaRPr sz="14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691">
                <a:solidFill>
                  <a:schemeClr val="dk1"/>
                </a:solidFill>
                <a:latin typeface="Times New Roman"/>
                <a:ea typeface="Times New Roman"/>
                <a:cs typeface="Times New Roman"/>
                <a:sym typeface="Times New Roman"/>
              </a:rPr>
              <a:t>In parity check, a parity bit is added to every data unit so that the total number of 1s is even</a:t>
            </a:r>
            <a:endParaRPr sz="169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691">
                <a:solidFill>
                  <a:schemeClr val="dk1"/>
                </a:solidFill>
                <a:latin typeface="Times New Roman"/>
                <a:ea typeface="Times New Roman"/>
                <a:cs typeface="Times New Roman"/>
                <a:sym typeface="Times New Roman"/>
              </a:rPr>
              <a:t>(or odd for odd-parity).</a:t>
            </a:r>
            <a:endParaRPr sz="1691">
              <a:solidFill>
                <a:schemeClr val="dk1"/>
              </a:solidFill>
              <a:latin typeface="Times New Roman"/>
              <a:ea typeface="Times New Roman"/>
              <a:cs typeface="Times New Roman"/>
              <a:sym typeface="Times New Roman"/>
            </a:endParaRPr>
          </a:p>
        </p:txBody>
      </p:sp>
      <p:pic>
        <p:nvPicPr>
          <p:cNvPr id="184" name="Google Shape;184;p34"/>
          <p:cNvPicPr preferRelativeResize="0"/>
          <p:nvPr/>
        </p:nvPicPr>
        <p:blipFill rotWithShape="1">
          <a:blip r:embed="rId3">
            <a:alphaModFix/>
          </a:blip>
          <a:srcRect/>
          <a:stretch/>
        </p:blipFill>
        <p:spPr>
          <a:xfrm>
            <a:off x="2551700" y="941600"/>
            <a:ext cx="3635599" cy="2709251"/>
          </a:xfrm>
          <a:prstGeom prst="rect">
            <a:avLst/>
          </a:prstGeom>
          <a:noFill/>
          <a:ln>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body" idx="1"/>
          </p:nvPr>
        </p:nvSpPr>
        <p:spPr>
          <a:xfrm>
            <a:off x="226300" y="107850"/>
            <a:ext cx="8606100" cy="44610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Example: </a:t>
            </a:r>
            <a:r>
              <a:rPr lang="en" sz="1400">
                <a:solidFill>
                  <a:schemeClr val="dk1"/>
                </a:solidFill>
                <a:latin typeface="Times New Roman"/>
                <a:ea typeface="Times New Roman"/>
                <a:cs typeface="Times New Roman"/>
                <a:sym typeface="Times New Roman"/>
              </a:rPr>
              <a:t>Suppose the sender wants to send the word world. In ASCII the five characters are coded as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1110111   1101111   1110010   1101100   1100100</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following shows the actual bits sent :</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 1110111</a:t>
            </a:r>
            <a:r>
              <a:rPr lang="en" sz="1400">
                <a:solidFill>
                  <a:srgbClr val="FF0000"/>
                </a:solidFill>
                <a:latin typeface="Times New Roman"/>
                <a:ea typeface="Times New Roman"/>
                <a:cs typeface="Times New Roman"/>
                <a:sym typeface="Times New Roman"/>
              </a:rPr>
              <a:t>0 </a:t>
            </a:r>
            <a:r>
              <a:rPr lang="en" sz="1400">
                <a:solidFill>
                  <a:schemeClr val="dk1"/>
                </a:solidFill>
                <a:latin typeface="Times New Roman"/>
                <a:ea typeface="Times New Roman"/>
                <a:cs typeface="Times New Roman"/>
                <a:sym typeface="Times New Roman"/>
              </a:rPr>
              <a:t>  1101111</a:t>
            </a:r>
            <a:r>
              <a:rPr lang="en" sz="1400">
                <a:solidFill>
                  <a:srgbClr val="FF0000"/>
                </a:solidFill>
                <a:latin typeface="Times New Roman"/>
                <a:ea typeface="Times New Roman"/>
                <a:cs typeface="Times New Roman"/>
                <a:sym typeface="Times New Roman"/>
              </a:rPr>
              <a:t>0  </a:t>
            </a:r>
            <a:r>
              <a:rPr lang="en" sz="1400">
                <a:solidFill>
                  <a:schemeClr val="dk1"/>
                </a:solidFill>
                <a:latin typeface="Times New Roman"/>
                <a:ea typeface="Times New Roman"/>
                <a:cs typeface="Times New Roman"/>
                <a:sym typeface="Times New Roman"/>
              </a:rPr>
              <a:t> 1110010</a:t>
            </a:r>
            <a:r>
              <a:rPr lang="en" sz="1400">
                <a:solidFill>
                  <a:srgbClr val="FF0000"/>
                </a:solidFill>
                <a:latin typeface="Times New Roman"/>
                <a:ea typeface="Times New Roman"/>
                <a:cs typeface="Times New Roman"/>
                <a:sym typeface="Times New Roman"/>
              </a:rPr>
              <a:t>0  </a:t>
            </a:r>
            <a:r>
              <a:rPr lang="en" sz="1400">
                <a:solidFill>
                  <a:schemeClr val="dk1"/>
                </a:solidFill>
                <a:latin typeface="Times New Roman"/>
                <a:ea typeface="Times New Roman"/>
                <a:cs typeface="Times New Roman"/>
                <a:sym typeface="Times New Roman"/>
              </a:rPr>
              <a:t> 1101100</a:t>
            </a:r>
            <a:r>
              <a:rPr lang="en" sz="1400">
                <a:solidFill>
                  <a:srgbClr val="FF0000"/>
                </a:solidFill>
                <a:latin typeface="Times New Roman"/>
                <a:ea typeface="Times New Roman"/>
                <a:cs typeface="Times New Roman"/>
                <a:sym typeface="Times New Roman"/>
              </a:rPr>
              <a:t>0 </a:t>
            </a:r>
            <a:r>
              <a:rPr lang="en" sz="1400">
                <a:solidFill>
                  <a:schemeClr val="dk1"/>
                </a:solidFill>
                <a:latin typeface="Times New Roman"/>
                <a:ea typeface="Times New Roman"/>
                <a:cs typeface="Times New Roman"/>
                <a:sym typeface="Times New Roman"/>
              </a:rPr>
              <a:t>  1100100</a:t>
            </a:r>
            <a:r>
              <a:rPr lang="en" sz="1400">
                <a:solidFill>
                  <a:srgbClr val="FF0000"/>
                </a:solidFill>
                <a:latin typeface="Times New Roman"/>
                <a:ea typeface="Times New Roman"/>
                <a:cs typeface="Times New Roman"/>
                <a:sym typeface="Times New Roman"/>
              </a:rPr>
              <a:t>1</a:t>
            </a:r>
            <a:endParaRPr sz="1400">
              <a:solidFill>
                <a:srgbClr val="FF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Scenario 1: </a:t>
            </a:r>
            <a:r>
              <a:rPr lang="en" sz="1400">
                <a:solidFill>
                  <a:schemeClr val="dk1"/>
                </a:solidFill>
                <a:latin typeface="Times New Roman"/>
                <a:ea typeface="Times New Roman"/>
                <a:cs typeface="Times New Roman"/>
                <a:sym typeface="Times New Roman"/>
              </a:rPr>
              <a:t>Now suppose the word world in Example 1 is received by the receiver without being corrupted in transmission.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11101110   11011110   11100100   11011000   11001001</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The receiver counts the 1s in each character and comes up with even numbers (6, 6, 4, 4, 4). The data are accepted.</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Scenario 2: </a:t>
            </a:r>
            <a:r>
              <a:rPr lang="en" sz="1400">
                <a:solidFill>
                  <a:schemeClr val="dk1"/>
                </a:solidFill>
                <a:latin typeface="Times New Roman"/>
                <a:ea typeface="Times New Roman"/>
                <a:cs typeface="Times New Roman"/>
                <a:sym typeface="Times New Roman"/>
              </a:rPr>
              <a:t>Now suppose the word world in Example 1 is corrupted during transmission.</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a:solidFill>
                  <a:schemeClr val="dk1"/>
                </a:solidFill>
                <a:latin typeface="Times New Roman"/>
                <a:ea typeface="Times New Roman"/>
                <a:cs typeface="Times New Roman"/>
                <a:sym typeface="Times New Roman"/>
              </a:rPr>
              <a:t> 11111110   11011110   11101100   11011000   11001001</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receiver counts the 1s in each character and comes up with even and odd numbers (7, 6, 5, 4, 4). The receiver knows that the data are corrupted, discards them, and </a:t>
            </a:r>
            <a:r>
              <a:rPr lang="en" sz="1400" b="1">
                <a:solidFill>
                  <a:schemeClr val="dk1"/>
                </a:solidFill>
                <a:latin typeface="Times New Roman"/>
                <a:ea typeface="Times New Roman"/>
                <a:cs typeface="Times New Roman"/>
                <a:sym typeface="Times New Roman"/>
              </a:rPr>
              <a:t>asks for retransmission.</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body" idx="1"/>
          </p:nvPr>
        </p:nvSpPr>
        <p:spPr>
          <a:xfrm>
            <a:off x="226300" y="107850"/>
            <a:ext cx="8606100" cy="4461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400" b="1">
                <a:solidFill>
                  <a:schemeClr val="dk1"/>
                </a:solidFill>
                <a:latin typeface="Times New Roman"/>
                <a:ea typeface="Times New Roman"/>
                <a:cs typeface="Times New Roman"/>
                <a:sym typeface="Times New Roman"/>
              </a:rPr>
              <a:t>Simple parity check can detect all single-bit errors. It can detect burst errors only if the total number of errors in each data unit is odd.</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400" b="1">
                <a:solidFill>
                  <a:schemeClr val="dk1"/>
                </a:solidFill>
                <a:latin typeface="Times New Roman"/>
                <a:ea typeface="Times New Roman"/>
                <a:cs typeface="Times New Roman"/>
                <a:sym typeface="Times New Roman"/>
              </a:rPr>
              <a:t>Two-dimensional parity: </a:t>
            </a:r>
            <a:r>
              <a:rPr lang="en" sz="1300" b="1">
                <a:solidFill>
                  <a:schemeClr val="dk1"/>
                </a:solidFill>
                <a:latin typeface="Times New Roman"/>
                <a:ea typeface="Times New Roman"/>
                <a:cs typeface="Times New Roman"/>
                <a:sym typeface="Times New Roman"/>
              </a:rPr>
              <a:t>Parity check bits are calculated for each row, which is equivalent to a simple parity check bit</a:t>
            </a:r>
            <a:r>
              <a:rPr lang="en" sz="1300">
                <a:solidFill>
                  <a:schemeClr val="dk1"/>
                </a:solidFill>
                <a:latin typeface="Times New Roman"/>
                <a:ea typeface="Times New Roman"/>
                <a:cs typeface="Times New Roman"/>
                <a:sym typeface="Times New Roman"/>
              </a:rPr>
              <a:t>. Parity check bits are also calculated for all columns, then both are sent along with the data. At the receiving end these are compared with the parity bits calculated on the received data.</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400">
              <a:solidFill>
                <a:schemeClr val="dk1"/>
              </a:solidFill>
              <a:latin typeface="Times New Roman"/>
              <a:ea typeface="Times New Roman"/>
              <a:cs typeface="Times New Roman"/>
              <a:sym typeface="Times New Roman"/>
            </a:endParaRPr>
          </a:p>
        </p:txBody>
      </p:sp>
      <p:pic>
        <p:nvPicPr>
          <p:cNvPr id="195" name="Google Shape;195;p36"/>
          <p:cNvPicPr preferRelativeResize="0"/>
          <p:nvPr/>
        </p:nvPicPr>
        <p:blipFill rotWithShape="1">
          <a:blip r:embed="rId3">
            <a:alphaModFix/>
          </a:blip>
          <a:srcRect/>
          <a:stretch/>
        </p:blipFill>
        <p:spPr>
          <a:xfrm>
            <a:off x="776175" y="1603825"/>
            <a:ext cx="7274550" cy="3385324"/>
          </a:xfrm>
          <a:prstGeom prst="rect">
            <a:avLst/>
          </a:prstGeom>
          <a:noFill/>
          <a:ln>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2020" b="1">
                <a:latin typeface="Times New Roman"/>
                <a:ea typeface="Times New Roman"/>
                <a:cs typeface="Times New Roman"/>
                <a:sym typeface="Times New Roman"/>
              </a:rPr>
              <a:t> </a:t>
            </a:r>
            <a:r>
              <a:rPr lang="en" sz="1500" b="1">
                <a:latin typeface="Times New Roman"/>
                <a:ea typeface="Times New Roman"/>
                <a:cs typeface="Times New Roman"/>
                <a:sym typeface="Times New Roman"/>
              </a:rPr>
              <a:t>Cyclic Redundancy Checks (CRC)</a:t>
            </a:r>
            <a:endParaRPr sz="2020" b="1">
              <a:latin typeface="Times New Roman"/>
              <a:ea typeface="Times New Roman"/>
              <a:cs typeface="Times New Roman"/>
              <a:sym typeface="Times New Roman"/>
            </a:endParaRPr>
          </a:p>
        </p:txBody>
      </p:sp>
      <p:sp>
        <p:nvSpPr>
          <p:cNvPr id="201" name="Google Shape;20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 sz="1400">
                <a:solidFill>
                  <a:schemeClr val="dk1"/>
                </a:solidFill>
                <a:latin typeface="Times New Roman"/>
                <a:ea typeface="Times New Roman"/>
                <a:cs typeface="Times New Roman"/>
                <a:sym typeface="Times New Roman"/>
              </a:rPr>
              <a:t>The Cyclic Redundancy Checks (CRC) is the most powerful method for Error-Detection and Correction.</a:t>
            </a: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sz="14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990"/>
              <a:buFont typeface="Arial"/>
              <a:buNone/>
            </a:pPr>
            <a:r>
              <a:rPr lang="en" sz="1400" b="1">
                <a:solidFill>
                  <a:schemeClr val="dk1"/>
                </a:solidFill>
                <a:latin typeface="Times New Roman"/>
                <a:ea typeface="Times New Roman"/>
                <a:cs typeface="Times New Roman"/>
                <a:sym typeface="Times New Roman"/>
              </a:rPr>
              <a:t>CRC generator and checker diagram: </a:t>
            </a:r>
            <a:endParaRPr b="1"/>
          </a:p>
        </p:txBody>
      </p:sp>
      <p:pic>
        <p:nvPicPr>
          <p:cNvPr id="202" name="Google Shape;202;p37"/>
          <p:cNvPicPr preferRelativeResize="0"/>
          <p:nvPr/>
        </p:nvPicPr>
        <p:blipFill rotWithShape="1">
          <a:blip r:embed="rId3">
            <a:alphaModFix/>
          </a:blip>
          <a:srcRect/>
          <a:stretch/>
        </p:blipFill>
        <p:spPr>
          <a:xfrm>
            <a:off x="1943625" y="2024475"/>
            <a:ext cx="5889251" cy="2069075"/>
          </a:xfrm>
          <a:prstGeom prst="rect">
            <a:avLst/>
          </a:prstGeom>
          <a:noFill/>
          <a:ln>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8"/>
          <p:cNvPicPr preferRelativeResize="0"/>
          <p:nvPr/>
        </p:nvPicPr>
        <p:blipFill rotWithShape="1">
          <a:blip r:embed="rId3">
            <a:alphaModFix/>
          </a:blip>
          <a:srcRect/>
          <a:stretch/>
        </p:blipFill>
        <p:spPr>
          <a:xfrm>
            <a:off x="1593350" y="513925"/>
            <a:ext cx="6059225" cy="4519601"/>
          </a:xfrm>
          <a:prstGeom prst="rect">
            <a:avLst/>
          </a:prstGeom>
          <a:noFill/>
          <a:ln>
            <a:noFill/>
          </a:ln>
        </p:spPr>
      </p:pic>
      <p:sp>
        <p:nvSpPr>
          <p:cNvPr id="208" name="Google Shape;208;p38"/>
          <p:cNvSpPr txBox="1"/>
          <p:nvPr/>
        </p:nvSpPr>
        <p:spPr>
          <a:xfrm>
            <a:off x="211475" y="186100"/>
            <a:ext cx="488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Binary division in a CRC generator (at sender side):</a:t>
            </a:r>
            <a:endParaRPr sz="1400" b="1" i="0" u="none" strike="noStrike" cap="none">
              <a:solidFill>
                <a:srgbClr val="000000"/>
              </a:solidFill>
              <a:latin typeface="Arial"/>
              <a:ea typeface="Arial"/>
              <a:cs typeface="Arial"/>
              <a:sym typeface="Arial"/>
            </a:endParaRPr>
          </a:p>
        </p:txBody>
      </p:sp>
      <p:sp>
        <p:nvSpPr>
          <p:cNvPr id="209" name="Google Shape;209;p38"/>
          <p:cNvSpPr txBox="1"/>
          <p:nvPr/>
        </p:nvSpPr>
        <p:spPr>
          <a:xfrm>
            <a:off x="1432825" y="1373325"/>
            <a:ext cx="22926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Perform XOR operation</a:t>
            </a:r>
            <a:endParaRPr sz="1300" b="0" i="0" u="none" strike="noStrike" cap="none">
              <a:solidFill>
                <a:srgbClr val="000000"/>
              </a:solidFill>
              <a:latin typeface="Arial"/>
              <a:ea typeface="Arial"/>
              <a:cs typeface="Arial"/>
              <a:sym typeface="Arial"/>
            </a:endParaRPr>
          </a:p>
        </p:txBody>
      </p:sp>
      <p:cxnSp>
        <p:nvCxnSpPr>
          <p:cNvPr id="210" name="Google Shape;210;p38"/>
          <p:cNvCxnSpPr/>
          <p:nvPr/>
        </p:nvCxnSpPr>
        <p:spPr>
          <a:xfrm rot="10800000" flipH="1">
            <a:off x="3331025" y="1563075"/>
            <a:ext cx="609000" cy="5400"/>
          </a:xfrm>
          <a:prstGeom prst="straightConnector1">
            <a:avLst/>
          </a:prstGeom>
          <a:noFill/>
          <a:ln w="9525" cap="flat" cmpd="sng">
            <a:solidFill>
              <a:schemeClr val="dk2"/>
            </a:solidFill>
            <a:prstDash val="solid"/>
            <a:round/>
            <a:headEnd type="none" w="sm" len="sm"/>
            <a:tailEnd type="triangle" w="med" len="med"/>
          </a:ln>
        </p:spPr>
      </p:cxnSp>
      <p:pic>
        <p:nvPicPr>
          <p:cNvPr id="211" name="Google Shape;211;p38"/>
          <p:cNvPicPr preferRelativeResize="0"/>
          <p:nvPr/>
        </p:nvPicPr>
        <p:blipFill rotWithShape="1">
          <a:blip r:embed="rId4">
            <a:alphaModFix/>
          </a:blip>
          <a:srcRect/>
          <a:stretch/>
        </p:blipFill>
        <p:spPr>
          <a:xfrm>
            <a:off x="6775650" y="2643075"/>
            <a:ext cx="2190650" cy="1237825"/>
          </a:xfrm>
          <a:prstGeom prst="rect">
            <a:avLst/>
          </a:prstGeom>
          <a:noFill/>
          <a:ln>
            <a:noFill/>
          </a:ln>
        </p:spPr>
      </p:pic>
      <p:sp>
        <p:nvSpPr>
          <p:cNvPr id="212" name="Google Shape;212;p38"/>
          <p:cNvSpPr txBox="1"/>
          <p:nvPr/>
        </p:nvSpPr>
        <p:spPr>
          <a:xfrm>
            <a:off x="7247850" y="2290475"/>
            <a:ext cx="16665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XoR Operation</a:t>
            </a:r>
            <a:endParaRPr sz="12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p:nvPr/>
        </p:nvSpPr>
        <p:spPr>
          <a:xfrm>
            <a:off x="211475" y="186100"/>
            <a:ext cx="488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Binary division in a CRC checker (at receiver side):</a:t>
            </a:r>
            <a:endParaRPr sz="1400" b="1" i="0" u="none" strike="noStrike" cap="none">
              <a:solidFill>
                <a:srgbClr val="000000"/>
              </a:solidFill>
              <a:latin typeface="Arial"/>
              <a:ea typeface="Arial"/>
              <a:cs typeface="Arial"/>
              <a:sym typeface="Arial"/>
            </a:endParaRPr>
          </a:p>
        </p:txBody>
      </p:sp>
      <p:pic>
        <p:nvPicPr>
          <p:cNvPr id="218" name="Google Shape;218;p39"/>
          <p:cNvPicPr preferRelativeResize="0"/>
          <p:nvPr/>
        </p:nvPicPr>
        <p:blipFill rotWithShape="1">
          <a:blip r:embed="rId3">
            <a:alphaModFix/>
          </a:blip>
          <a:srcRect/>
          <a:stretch/>
        </p:blipFill>
        <p:spPr>
          <a:xfrm>
            <a:off x="1455200" y="586300"/>
            <a:ext cx="5866191" cy="4252400"/>
          </a:xfrm>
          <a:prstGeom prst="rect">
            <a:avLst/>
          </a:prstGeom>
          <a:noFill/>
          <a:ln>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body" idx="1"/>
          </p:nvPr>
        </p:nvSpPr>
        <p:spPr>
          <a:xfrm>
            <a:off x="277050" y="82475"/>
            <a:ext cx="8555400" cy="4486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A polynomial: Sometimes  divisor is given in polynomial form. </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600" b="1">
                <a:solidFill>
                  <a:schemeClr val="dk1"/>
                </a:solidFill>
                <a:latin typeface="Times New Roman"/>
                <a:ea typeface="Times New Roman"/>
                <a:cs typeface="Times New Roman"/>
                <a:sym typeface="Times New Roman"/>
              </a:rPr>
              <a:t>A polynomial representing a divisor</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r>
              <a:rPr lang="en" sz="1600" b="1">
                <a:solidFill>
                  <a:schemeClr val="dk1"/>
                </a:solidFill>
                <a:latin typeface="Times New Roman"/>
                <a:ea typeface="Times New Roman"/>
                <a:cs typeface="Times New Roman"/>
                <a:sym typeface="Times New Roman"/>
              </a:rPr>
              <a:t>                                                         </a:t>
            </a: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r>
              <a:rPr lang="en" sz="1600" b="1">
                <a:solidFill>
                  <a:schemeClr val="dk1"/>
                </a:solidFill>
                <a:latin typeface="Times New Roman"/>
                <a:ea typeface="Times New Roman"/>
                <a:cs typeface="Times New Roman"/>
                <a:sym typeface="Times New Roman"/>
              </a:rPr>
              <a:t>                                                                                  Standard polynomials :</a:t>
            </a:r>
            <a:endParaRPr sz="1600" b="1">
              <a:solidFill>
                <a:schemeClr val="dk1"/>
              </a:solidFill>
              <a:latin typeface="Times New Roman"/>
              <a:ea typeface="Times New Roman"/>
              <a:cs typeface="Times New Roman"/>
              <a:sym typeface="Times New Roman"/>
            </a:endParaRPr>
          </a:p>
        </p:txBody>
      </p:sp>
      <p:pic>
        <p:nvPicPr>
          <p:cNvPr id="224" name="Google Shape;224;p40"/>
          <p:cNvPicPr preferRelativeResize="0"/>
          <p:nvPr/>
        </p:nvPicPr>
        <p:blipFill rotWithShape="1">
          <a:blip r:embed="rId3">
            <a:alphaModFix/>
          </a:blip>
          <a:srcRect/>
          <a:stretch/>
        </p:blipFill>
        <p:spPr>
          <a:xfrm>
            <a:off x="5657425" y="145550"/>
            <a:ext cx="2520975" cy="347300"/>
          </a:xfrm>
          <a:prstGeom prst="rect">
            <a:avLst/>
          </a:prstGeom>
          <a:noFill/>
          <a:ln>
            <a:noFill/>
          </a:ln>
        </p:spPr>
      </p:pic>
      <p:pic>
        <p:nvPicPr>
          <p:cNvPr id="225" name="Google Shape;225;p40"/>
          <p:cNvPicPr preferRelativeResize="0"/>
          <p:nvPr/>
        </p:nvPicPr>
        <p:blipFill rotWithShape="1">
          <a:blip r:embed="rId4">
            <a:alphaModFix/>
          </a:blip>
          <a:srcRect/>
          <a:stretch/>
        </p:blipFill>
        <p:spPr>
          <a:xfrm>
            <a:off x="848974" y="951874"/>
            <a:ext cx="1760075" cy="1964600"/>
          </a:xfrm>
          <a:prstGeom prst="rect">
            <a:avLst/>
          </a:prstGeom>
          <a:noFill/>
          <a:ln>
            <a:noFill/>
          </a:ln>
        </p:spPr>
      </p:pic>
      <p:pic>
        <p:nvPicPr>
          <p:cNvPr id="226" name="Google Shape;226;p40"/>
          <p:cNvPicPr preferRelativeResize="0"/>
          <p:nvPr/>
        </p:nvPicPr>
        <p:blipFill rotWithShape="1">
          <a:blip r:embed="rId5">
            <a:alphaModFix/>
          </a:blip>
          <a:srcRect/>
          <a:stretch/>
        </p:blipFill>
        <p:spPr>
          <a:xfrm>
            <a:off x="3129315" y="2271650"/>
            <a:ext cx="5576236" cy="1964600"/>
          </a:xfrm>
          <a:prstGeom prst="rect">
            <a:avLst/>
          </a:prstGeom>
          <a:noFill/>
          <a:ln>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311700" y="812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b="1"/>
              <a:t>Checksum</a:t>
            </a:r>
            <a:endParaRPr sz="1820" b="1"/>
          </a:p>
        </p:txBody>
      </p:sp>
      <p:sp>
        <p:nvSpPr>
          <p:cNvPr id="232" name="Google Shape;232;p41"/>
          <p:cNvSpPr txBox="1">
            <a:spLocks noGrp="1"/>
          </p:cNvSpPr>
          <p:nvPr>
            <p:ph type="body" idx="1"/>
          </p:nvPr>
        </p:nvSpPr>
        <p:spPr>
          <a:xfrm>
            <a:off x="311700" y="471625"/>
            <a:ext cx="8520600" cy="4097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300">
                <a:solidFill>
                  <a:schemeClr val="dk1"/>
                </a:solidFill>
                <a:latin typeface="Times New Roman"/>
                <a:ea typeface="Times New Roman"/>
                <a:cs typeface="Times New Roman"/>
                <a:sym typeface="Times New Roman"/>
              </a:rPr>
              <a:t>In checksum error detection scheme, the data is divided into k segments each of m bits.</a:t>
            </a:r>
            <a:endParaRPr sz="13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300">
              <a:solidFill>
                <a:schemeClr val="dk1"/>
              </a:solidFill>
              <a:latin typeface="Times New Roman"/>
              <a:ea typeface="Times New Roman"/>
              <a:cs typeface="Times New Roman"/>
              <a:sym typeface="Times New Roman"/>
            </a:endParaRPr>
          </a:p>
        </p:txBody>
      </p:sp>
      <p:pic>
        <p:nvPicPr>
          <p:cNvPr id="233" name="Google Shape;233;p41"/>
          <p:cNvPicPr preferRelativeResize="0"/>
          <p:nvPr/>
        </p:nvPicPr>
        <p:blipFill rotWithShape="1">
          <a:blip r:embed="rId3">
            <a:alphaModFix/>
          </a:blip>
          <a:srcRect/>
          <a:stretch/>
        </p:blipFill>
        <p:spPr>
          <a:xfrm>
            <a:off x="993550" y="837525"/>
            <a:ext cx="5153024" cy="28826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2108</TotalTime>
  <Words>11488</Words>
  <Application>Microsoft Office PowerPoint</Application>
  <PresentationFormat>On-screen Show (16:9)</PresentationFormat>
  <Paragraphs>843</Paragraphs>
  <Slides>168</Slides>
  <Notes>93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168</vt:i4>
      </vt:variant>
    </vt:vector>
  </HeadingPairs>
  <TitlesOfParts>
    <vt:vector size="171" baseType="lpstr">
      <vt:lpstr>Arial</vt:lpstr>
      <vt:lpstr>Times New Roman</vt:lpstr>
      <vt:lpstr>Simple Light</vt:lpstr>
      <vt:lpstr>Unit 2 Data Link Layer</vt:lpstr>
      <vt:lpstr>PowerPoint Presentation</vt:lpstr>
      <vt:lpstr>Functions of Data Link Layer: </vt:lpstr>
      <vt:lpstr>Data Link Layer Design Issues </vt:lpstr>
      <vt:lpstr>Services Provided to the Network Layer</vt:lpstr>
      <vt:lpstr>PowerPoint Presentation</vt:lpstr>
      <vt:lpstr>Possible Services Offered to Network Layer</vt:lpstr>
      <vt:lpstr>PowerPoint Presentation</vt:lpstr>
      <vt:lpstr>2. Framing</vt:lpstr>
      <vt:lpstr>PowerPoint Presentation</vt:lpstr>
      <vt:lpstr>PowerPoint Presentation</vt:lpstr>
      <vt:lpstr>2. Flag bytes with byte stuffing (Character Stuffing)</vt:lpstr>
      <vt:lpstr>Cont..</vt:lpstr>
      <vt:lpstr>Cont..</vt:lpstr>
      <vt:lpstr>PowerPoint Presentation</vt:lpstr>
      <vt:lpstr>PowerPoint Presentation</vt:lpstr>
      <vt:lpstr>Flag bits with bit stuffing:</vt:lpstr>
      <vt:lpstr>PowerPoint Presentation</vt:lpstr>
      <vt:lpstr>PowerPoint Presentation</vt:lpstr>
      <vt:lpstr>4. Physical layer coding violations.</vt:lpstr>
      <vt:lpstr>Error Control</vt:lpstr>
      <vt:lpstr>Cont..</vt:lpstr>
      <vt:lpstr>PowerPoint Presentation</vt:lpstr>
      <vt:lpstr>Cont..</vt:lpstr>
      <vt:lpstr>ARQ strategies</vt:lpstr>
      <vt:lpstr>1. Stop-and-Wait ARQ (Automatic Repeat Request) : </vt:lpstr>
      <vt:lpstr> Sliding Window ARQ (Automatic Repeat Request) </vt:lpstr>
      <vt:lpstr>Cont..</vt:lpstr>
      <vt:lpstr>Cont..</vt:lpstr>
      <vt:lpstr>Error Control</vt:lpstr>
      <vt:lpstr>Flow Control </vt:lpstr>
      <vt:lpstr>Cont..</vt:lpstr>
      <vt:lpstr>Cont..</vt:lpstr>
      <vt:lpstr>PowerPoint Presentation</vt:lpstr>
      <vt:lpstr>Cont..</vt:lpstr>
      <vt:lpstr>Cont..</vt:lpstr>
      <vt:lpstr>PowerPoint Presentation</vt:lpstr>
      <vt:lpstr>1. Stop-and-Wait Flow Control : </vt:lpstr>
      <vt:lpstr>Cont..</vt:lpstr>
      <vt:lpstr>Sliding Window Flow Control : </vt:lpstr>
      <vt:lpstr>Cont..</vt:lpstr>
      <vt:lpstr>PowerPoint Presentation</vt:lpstr>
      <vt:lpstr>Error Detection in Computer Networks </vt:lpstr>
      <vt:lpstr>Types of Errors </vt:lpstr>
      <vt:lpstr>Cont..</vt:lpstr>
      <vt:lpstr>Cont..</vt:lpstr>
      <vt:lpstr>Error Detection Methods </vt:lpstr>
      <vt:lpstr>Cont..</vt:lpstr>
      <vt:lpstr>Cont..</vt:lpstr>
      <vt:lpstr>Simple Parity Check </vt:lpstr>
      <vt:lpstr>PowerPoint Presentation</vt:lpstr>
      <vt:lpstr>Advantages of Simple Parity Check </vt:lpstr>
      <vt:lpstr>Cont..</vt:lpstr>
      <vt:lpstr>Two-Dimensional Parity Check </vt:lpstr>
      <vt:lpstr>PowerPoint Presentation</vt:lpstr>
      <vt:lpstr>Cont..</vt:lpstr>
      <vt:lpstr>Checksum </vt:lpstr>
      <vt:lpstr>PowerPoint Presentation</vt:lpstr>
      <vt:lpstr>PowerPoint Presentation</vt:lpstr>
      <vt:lpstr>Cyclic Redundancy Check (CRC) </vt:lpstr>
      <vt:lpstr>PowerPoint Presentation</vt:lpstr>
      <vt:lpstr>Cont..</vt:lpstr>
      <vt:lpstr>PowerPoint Presentation</vt:lpstr>
      <vt:lpstr>Hamming Code </vt:lpstr>
      <vt:lpstr>Types of Parity Bits </vt:lpstr>
      <vt:lpstr>Algorithm of Hamming Code </vt:lpstr>
      <vt:lpstr>Cont..</vt:lpstr>
      <vt:lpstr>PowerPoint Presentation</vt:lpstr>
      <vt:lpstr>PowerPoint Presentation</vt:lpstr>
      <vt:lpstr>PowerPoint Presentation</vt:lpstr>
      <vt:lpstr>PowerPoint Presentation</vt:lpstr>
      <vt:lpstr>Determining The Parity Bits According to Even Parity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vt:lpstr>
      <vt:lpstr>Features of Hamming Code </vt:lpstr>
      <vt:lpstr>PowerPoint Presentation</vt:lpstr>
      <vt:lpstr>Advantages of Hamming Code </vt:lpstr>
      <vt:lpstr>Disadvantages of Hamming Code</vt:lpstr>
      <vt:lpstr>Advantages of Error Detection </vt:lpstr>
      <vt:lpstr>Disadvantages of Error Detection </vt:lpstr>
      <vt:lpstr>Types of Error</vt:lpstr>
      <vt:lpstr>PowerPoint Presentation</vt:lpstr>
      <vt:lpstr>Error Detection and Correction</vt:lpstr>
      <vt:lpstr>Error Detection </vt:lpstr>
      <vt:lpstr>PowerPoint Presentation</vt:lpstr>
      <vt:lpstr>Parity Check</vt:lpstr>
      <vt:lpstr>PowerPoint Presentation</vt:lpstr>
      <vt:lpstr>PowerPoint Presentation</vt:lpstr>
      <vt:lpstr> Cyclic Redundancy Checks (CRC)</vt:lpstr>
      <vt:lpstr>PowerPoint Presentation</vt:lpstr>
      <vt:lpstr>PowerPoint Presentation</vt:lpstr>
      <vt:lpstr>PowerPoint Presentation</vt:lpstr>
      <vt:lpstr>Checksum</vt:lpstr>
      <vt:lpstr>Checksum</vt:lpstr>
      <vt:lpstr>Checksum</vt:lpstr>
      <vt:lpstr>Checksum</vt:lpstr>
      <vt:lpstr>Hamming Code </vt:lpstr>
      <vt:lpstr>   Redundancy bits calculation </vt:lpstr>
      <vt:lpstr> Example of redundancy bit calculation: </vt:lpstr>
      <vt:lpstr>Error detection using Hamming code: </vt:lpstr>
      <vt:lpstr>PowerPoint Presentation</vt:lpstr>
      <vt:lpstr>Flow Control Protocols:</vt:lpstr>
      <vt:lpstr>PowerPoint Presentation</vt:lpstr>
      <vt:lpstr>PowerPoint Presentation</vt:lpstr>
      <vt:lpstr>PowerPoint Presentation</vt:lpstr>
      <vt:lpstr>The Stop-and-Wait Automatic Repeat Request (Stop-and-Wait ARQ): In Stop-and-WaitARQ~ the acknowledgment number always announces in modulo-2 arithmetic the sequence number of the next frame expected. Normal operation                                                                  Stop-and-Wait ARQ, lost frame </vt:lpstr>
      <vt:lpstr>The Stop-and-Wait Automatic Repeat Request (Stop-and-Wait ARQ):   lost ACK frame  :                                                          Stop-and-Wait ARQ, delayed ACK     </vt:lpstr>
      <vt:lpstr>Sliding Window Protocol:</vt:lpstr>
      <vt:lpstr>PowerPoint Presentation</vt:lpstr>
      <vt:lpstr>PowerPoint Presentation</vt:lpstr>
      <vt:lpstr>2. Go-Back-N Automatic Repeat Request:  In this protocol we can send several frames before receiving acknowledgments; we keep a copy of these frames until the acknowledgments arrive. Sequence Numbers: Frames from a sending station are numbered sequentially. If the header of the frame allows m bits for the sequence number, the sequence numbers range from 0 to 2m- 1. For example, if m is 4, the only sequence numbers are 0 through 15 inclusive. In the Go-Back-N Protocol, the sequence numbers are modulo 2m where m is the size of the sequence number field in bits. size of the window: The maximum size of the window is  2m- 1    The window itself is an abstraction; three variables define its size and location at any time. We call these variables Sf(send window, the first outstanding frame), Sn (send window, the next frame to be sent), and S size (send window, size). The variable Sf defines the sequence number of the first (oldest) outstanding frame. The variable Sn holds the sequence number that will be assigned to the next frame to be sent. Finally, the variable Ssize defines the size of the window. Timers, Acknowledgment Resending a Frame: When the timer expires, the sender resends all outstanding frames. For example, suppose the sender has already sent frame 6, but the timer for frame 3 expires. This means that frame 3 has not been acknowledged; the sender goes back and sends frames 3, 4,5, and 6 again. That is why the protocol is called Go-Back-N ARQ. </vt:lpstr>
      <vt:lpstr>PowerPoint Presentation</vt:lpstr>
      <vt:lpstr>Window size for Go-Back-N ARQ</vt:lpstr>
      <vt:lpstr>Window size for Go-Back-N ARQ</vt:lpstr>
      <vt:lpstr>Selective Repeat Automatic Repeat Request</vt:lpstr>
      <vt:lpstr>Selective Repeat ARQ: lost frame</vt:lpstr>
      <vt:lpstr>Selective Repeat ARQ: window size</vt:lpstr>
      <vt:lpstr>Selective Repeat ARQ: window size</vt:lpstr>
      <vt:lpstr>Piggybacking</vt:lpstr>
      <vt:lpstr>WAN Connectivity: </vt:lpstr>
      <vt:lpstr>Point-to-Point Protocol (PPP)  </vt:lpstr>
      <vt:lpstr>Point-to-Point Protocol (PPP)  </vt:lpstr>
      <vt:lpstr> </vt:lpstr>
      <vt:lpstr> </vt:lpstr>
      <vt:lpstr> </vt:lpstr>
      <vt:lpstr> </vt:lpstr>
      <vt:lpstr> </vt:lpstr>
      <vt:lpstr>MAC Sub layer: Multiple Access Protocols:</vt:lpstr>
      <vt:lpstr>Random Access Protocol </vt:lpstr>
      <vt:lpstr>Pure ALOHA </vt:lpstr>
      <vt:lpstr>Pure ALOHA </vt:lpstr>
      <vt:lpstr>Procedure for pure ALOHA protocol </vt:lpstr>
      <vt:lpstr>Slotted ALOHA </vt:lpstr>
      <vt:lpstr>PowerPoint Presentation</vt:lpstr>
      <vt:lpstr>PowerPoint Presentation</vt:lpstr>
      <vt:lpstr>PowerPoint Presentation</vt:lpstr>
      <vt:lpstr>PowerPoint Presentation</vt:lpstr>
      <vt:lpstr>PowerPoint Presentation</vt:lpstr>
      <vt:lpstr>Carrier Sense Multiple Access with Collision Detection (CSMA/CD):</vt:lpstr>
      <vt:lpstr>PowerPoint Presentation</vt:lpstr>
      <vt:lpstr>Carrier Sense Multiple Access with Collision Avoidance (CSMA/CA)</vt:lpstr>
      <vt:lpstr>Carrier Sense Multiple Access with Collision Detection (CSMA/CA):</vt:lpstr>
      <vt:lpstr>Ethernet-</vt:lpstr>
      <vt:lpstr>How Ethernet Works:</vt:lpstr>
      <vt:lpstr>Key Features and Benefits:</vt:lpstr>
      <vt:lpstr>Ethernet vs. Other Technologies:</vt:lpstr>
      <vt:lpstr>STANDARD ETHERNET</vt:lpstr>
      <vt:lpstr>Ethernet IEEE 802.3</vt:lpstr>
      <vt:lpstr>PowerPoint Presentation</vt:lpstr>
      <vt:lpstr>PowerPoint Presentation</vt:lpstr>
      <vt:lpstr>PowerPoint Presentation</vt:lpstr>
      <vt:lpstr>PowerPoint Presentation</vt:lpstr>
      <vt:lpstr>IEEE 802.11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Data Link Layer</dc:title>
  <dc:creator>501-2</dc:creator>
  <cp:lastModifiedBy>HP</cp:lastModifiedBy>
  <cp:revision>39</cp:revision>
  <dcterms:modified xsi:type="dcterms:W3CDTF">2025-08-07T09:50:18Z</dcterms:modified>
</cp:coreProperties>
</file>